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5143500" cx="9144000"/>
  <p:notesSz cx="6858000" cy="9144000"/>
  <p:embeddedFontLst>
    <p:embeddedFont>
      <p:font typeface="Corsiva"/>
      <p:regular r:id="rId38"/>
      <p:bold r:id="rId39"/>
      <p:italic r:id="rId40"/>
      <p:boldItalic r:id="rId41"/>
    </p:embeddedFont>
    <p:embeddedFont>
      <p:font typeface="Caveat"/>
      <p:regular r:id="rId42"/>
      <p:bold r:id="rId43"/>
    </p:embeddedFont>
    <p:embeddedFont>
      <p:font typeface="Roboto"/>
      <p:regular r:id="rId44"/>
      <p:bold r:id="rId45"/>
      <p:italic r:id="rId46"/>
      <p:boldItalic r:id="rId47"/>
    </p:embeddedFont>
    <p:embeddedFont>
      <p:font typeface="Nunito"/>
      <p:regular r:id="rId48"/>
      <p:bold r:id="rId49"/>
      <p:italic r:id="rId50"/>
      <p:boldItalic r:id="rId51"/>
    </p:embeddedFont>
    <p:embeddedFont>
      <p:font typeface="Amatic SC"/>
      <p:regular r:id="rId52"/>
      <p:bold r:id="rId53"/>
    </p:embeddedFont>
    <p:embeddedFont>
      <p:font typeface="Maven Pro"/>
      <p:regular r:id="rId54"/>
      <p:bold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Corsiva-italic.fntdata"/><Relationship Id="rId42" Type="http://schemas.openxmlformats.org/officeDocument/2006/relationships/font" Target="fonts/Caveat-regular.fntdata"/><Relationship Id="rId41" Type="http://schemas.openxmlformats.org/officeDocument/2006/relationships/font" Target="fonts/Corsiva-boldItalic.fntdata"/><Relationship Id="rId44" Type="http://schemas.openxmlformats.org/officeDocument/2006/relationships/font" Target="fonts/Roboto-regular.fntdata"/><Relationship Id="rId43" Type="http://schemas.openxmlformats.org/officeDocument/2006/relationships/font" Target="fonts/Caveat-bold.fntdata"/><Relationship Id="rId46" Type="http://schemas.openxmlformats.org/officeDocument/2006/relationships/font" Target="fonts/Roboto-italic.fntdata"/><Relationship Id="rId45" Type="http://schemas.openxmlformats.org/officeDocument/2006/relationships/font" Target="fonts/Robot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Nunito-regular.fntdata"/><Relationship Id="rId47" Type="http://schemas.openxmlformats.org/officeDocument/2006/relationships/font" Target="fonts/Roboto-boldItalic.fntdata"/><Relationship Id="rId49" Type="http://schemas.openxmlformats.org/officeDocument/2006/relationships/font" Target="fonts/Nunito-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font" Target="fonts/Corsiva-bold.fntdata"/><Relationship Id="rId38" Type="http://schemas.openxmlformats.org/officeDocument/2006/relationships/font" Target="fonts/Corsiva-regular.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Nunito-boldItalic.fntdata"/><Relationship Id="rId50" Type="http://schemas.openxmlformats.org/officeDocument/2006/relationships/font" Target="fonts/Nunito-italic.fntdata"/><Relationship Id="rId53" Type="http://schemas.openxmlformats.org/officeDocument/2006/relationships/font" Target="fonts/AmaticSC-bold.fntdata"/><Relationship Id="rId52" Type="http://schemas.openxmlformats.org/officeDocument/2006/relationships/font" Target="fonts/AmaticSC-regular.fntdata"/><Relationship Id="rId11" Type="http://schemas.openxmlformats.org/officeDocument/2006/relationships/slide" Target="slides/slide6.xml"/><Relationship Id="rId55" Type="http://schemas.openxmlformats.org/officeDocument/2006/relationships/font" Target="fonts/MavenPro-bold.fntdata"/><Relationship Id="rId10" Type="http://schemas.openxmlformats.org/officeDocument/2006/relationships/slide" Target="slides/slide5.xml"/><Relationship Id="rId54" Type="http://schemas.openxmlformats.org/officeDocument/2006/relationships/font" Target="fonts/MavenPro-regular.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927990890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2927990890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98f240537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98f240537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9a076cf165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9a076cf165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9a076cf165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29a076cf165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9a076cf165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29a076cf165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9a076cf165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9a076cf165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97b8f4d7ea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297b8f4d7ea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97b8f4d7ea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97b8f4d7ea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97b8f4d7ea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297b8f4d7ea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96170e3417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96170e341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96170e341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96170e341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99daca53df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99daca53d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98f2405379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98f2405379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299daca53df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299daca53df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99daca53df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299daca53d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99daca53df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299daca53df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99daca53df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299daca53df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29270d44c86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29270d44c86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9270d44c86_1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29270d44c86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92ad7e883b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292ad7e883b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97b8f4d7ea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297b8f4d7ea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9a076cf165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9a076cf165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96170e341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296170e341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9a076cf165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29a076cf165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97b8f4d7ea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297b8f4d7ea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96170e3417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96170e341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9a076cf16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9a076cf16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9279908907_0_9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9279908907_0_9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97b8f4d7ea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97b8f4d7ea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97b8f4d7ea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97b8f4d7ea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9279908907_0_9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29279908907_0_9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3"/>
        </a:solidFill>
      </p:bgPr>
    </p:bg>
    <p:spTree>
      <p:nvGrpSpPr>
        <p:cNvPr id="9" name="Shape 9"/>
        <p:cNvGrpSpPr/>
        <p:nvPr/>
      </p:nvGrpSpPr>
      <p:grpSpPr>
        <a:xfrm>
          <a:off x="0" y="0"/>
          <a:ext cx="0" cy="0"/>
          <a:chOff x="0" y="0"/>
          <a:chExt cx="0" cy="0"/>
        </a:xfrm>
      </p:grpSpPr>
      <p:grpSp>
        <p:nvGrpSpPr>
          <p:cNvPr id="10" name="Google Shape;10;p2"/>
          <p:cNvGrpSpPr/>
          <p:nvPr/>
        </p:nvGrpSpPr>
        <p:grpSpPr>
          <a:xfrm>
            <a:off x="7343003" y="3409675"/>
            <a:ext cx="1691422" cy="1732548"/>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7343003"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7801210"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7801210"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8259418"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8259418"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8259418"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8717625"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8717625"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8717625" y="3409675"/>
                <a:ext cx="316800" cy="1732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8717625"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 name="Google Shape;29;p2"/>
          <p:cNvGrpSpPr/>
          <p:nvPr/>
        </p:nvGrpSpPr>
        <p:grpSpPr>
          <a:xfrm>
            <a:off x="5043503" y="0"/>
            <a:ext cx="3814072" cy="3839102"/>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rot="5400000">
                <a:off x="6725724" y="2701260"/>
                <a:ext cx="1208100" cy="1208100"/>
              </a:xfrm>
              <a:prstGeom prst="pie">
                <a:avLst>
                  <a:gd fmla="val 8244818" name="adj1"/>
                  <a:gd fmla="val 16246175"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2"/>
            <p:cNvSpPr/>
            <p:nvPr/>
          </p:nvSpPr>
          <p:spPr>
            <a:xfrm>
              <a:off x="8460975" y="1817775"/>
              <a:ext cx="396600" cy="396600"/>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rot="-8647347">
                <a:off x="7831319" y="285616"/>
                <a:ext cx="388018" cy="388018"/>
              </a:xfrm>
              <a:prstGeom prst="pie">
                <a:avLst>
                  <a:gd fmla="val 19376841" name="adj1"/>
                  <a:gd fmla="val 12313574"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5399795" y="360281"/>
              <a:ext cx="2577000" cy="2577000"/>
            </a:xfrm>
            <a:prstGeom prst="pie">
              <a:avLst>
                <a:gd fmla="val 8801158"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5399795" y="356358"/>
              <a:ext cx="2577000" cy="2577000"/>
            </a:xfrm>
            <a:prstGeom prst="pie">
              <a:avLst>
                <a:gd fmla="val 1255410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rot="-9830444">
              <a:off x="6469759" y="3480727"/>
              <a:ext cx="320148" cy="320148"/>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 name="Google Shape;46;p2"/>
          <p:cNvSpPr txBox="1"/>
          <p:nvPr>
            <p:ph type="ctrTitle"/>
          </p:nvPr>
        </p:nvSpPr>
        <p:spPr>
          <a:xfrm>
            <a:off x="824000" y="1613813"/>
            <a:ext cx="4255500" cy="18729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47" name="Google Shape;47;p2"/>
          <p:cNvSpPr txBox="1"/>
          <p:nvPr>
            <p:ph idx="1" type="subTitle"/>
          </p:nvPr>
        </p:nvSpPr>
        <p:spPr>
          <a:xfrm>
            <a:off x="824000" y="3596300"/>
            <a:ext cx="4255500" cy="6954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48" name="Google Shape;48;p2"/>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41" name="Shape 141"/>
        <p:cNvGrpSpPr/>
        <p:nvPr/>
      </p:nvGrpSpPr>
      <p:grpSpPr>
        <a:xfrm>
          <a:off x="0" y="0"/>
          <a:ext cx="0" cy="0"/>
          <a:chOff x="0" y="0"/>
          <a:chExt cx="0" cy="0"/>
        </a:xfrm>
      </p:grpSpPr>
      <p:grpSp>
        <p:nvGrpSpPr>
          <p:cNvPr id="142" name="Google Shape;142;p11"/>
          <p:cNvGrpSpPr/>
          <p:nvPr/>
        </p:nvGrpSpPr>
        <p:grpSpPr>
          <a:xfrm>
            <a:off x="52" y="4099200"/>
            <a:ext cx="9144036" cy="10443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1"/>
              <p:cNvSpPr/>
              <p:nvPr/>
            </p:nvSpPr>
            <p:spPr>
              <a:xfrm flipH="1">
                <a:off x="2688737" y="4091380"/>
                <a:ext cx="2319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1"/>
              <p:cNvSpPr/>
              <p:nvPr/>
            </p:nvSpPr>
            <p:spPr>
              <a:xfrm flipH="1">
                <a:off x="185675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1"/>
              <p:cNvSpPr/>
              <p:nvPr/>
            </p:nvSpPr>
            <p:spPr>
              <a:xfrm flipH="1">
                <a:off x="185675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1"/>
              <p:cNvSpPr/>
              <p:nvPr/>
            </p:nvSpPr>
            <p:spPr>
              <a:xfrm flipH="1">
                <a:off x="1856753"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1"/>
              <p:cNvSpPr/>
              <p:nvPr/>
            </p:nvSpPr>
            <p:spPr>
              <a:xfrm flipH="1">
                <a:off x="185675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1"/>
              <p:cNvSpPr/>
              <p:nvPr/>
            </p:nvSpPr>
            <p:spPr>
              <a:xfrm flipH="1">
                <a:off x="2228107"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1"/>
              <p:cNvSpPr/>
              <p:nvPr/>
            </p:nvSpPr>
            <p:spPr>
              <a:xfrm flipH="1">
                <a:off x="222810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1"/>
              <p:cNvSpPr/>
              <p:nvPr/>
            </p:nvSpPr>
            <p:spPr>
              <a:xfrm flipH="1">
                <a:off x="222810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1"/>
              <p:cNvSpPr/>
              <p:nvPr/>
            </p:nvSpPr>
            <p:spPr>
              <a:xfrm flipH="1">
                <a:off x="259946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1"/>
              <p:cNvSpPr/>
              <p:nvPr/>
            </p:nvSpPr>
            <p:spPr>
              <a:xfrm flipH="1">
                <a:off x="259946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
              <p:cNvSpPr/>
              <p:nvPr/>
            </p:nvSpPr>
            <p:spPr>
              <a:xfrm flipH="1">
                <a:off x="334217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1"/>
              <p:cNvSpPr/>
              <p:nvPr/>
            </p:nvSpPr>
            <p:spPr>
              <a:xfrm flipH="1">
                <a:off x="334217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1"/>
              <p:cNvSpPr/>
              <p:nvPr/>
            </p:nvSpPr>
            <p:spPr>
              <a:xfrm flipH="1">
                <a:off x="3342171"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1"/>
              <p:cNvSpPr/>
              <p:nvPr/>
            </p:nvSpPr>
            <p:spPr>
              <a:xfrm flipH="1">
                <a:off x="334217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1"/>
              <p:cNvSpPr/>
              <p:nvPr/>
            </p:nvSpPr>
            <p:spPr>
              <a:xfrm flipH="1">
                <a:off x="3713525"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1"/>
              <p:cNvSpPr/>
              <p:nvPr/>
            </p:nvSpPr>
            <p:spPr>
              <a:xfrm flipH="1">
                <a:off x="371352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1"/>
              <p:cNvSpPr/>
              <p:nvPr/>
            </p:nvSpPr>
            <p:spPr>
              <a:xfrm flipH="1">
                <a:off x="371352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1"/>
              <p:cNvSpPr/>
              <p:nvPr/>
            </p:nvSpPr>
            <p:spPr>
              <a:xfrm flipH="1">
                <a:off x="148539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1"/>
              <p:cNvSpPr/>
              <p:nvPr/>
            </p:nvSpPr>
            <p:spPr>
              <a:xfrm flipH="1">
                <a:off x="148539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1"/>
              <p:cNvSpPr/>
              <p:nvPr/>
            </p:nvSpPr>
            <p:spPr>
              <a:xfrm flipH="1">
                <a:off x="148539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1"/>
              <p:cNvSpPr/>
              <p:nvPr/>
            </p:nvSpPr>
            <p:spPr>
              <a:xfrm flipH="1">
                <a:off x="40848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1"/>
              <p:cNvSpPr/>
              <p:nvPr/>
            </p:nvSpPr>
            <p:spPr>
              <a:xfrm flipH="1">
                <a:off x="40848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1"/>
              <p:cNvSpPr/>
              <p:nvPr/>
            </p:nvSpPr>
            <p:spPr>
              <a:xfrm flipH="1">
                <a:off x="297081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1"/>
              <p:cNvSpPr/>
              <p:nvPr/>
            </p:nvSpPr>
            <p:spPr>
              <a:xfrm flipH="1">
                <a:off x="297081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1"/>
              <p:cNvSpPr/>
              <p:nvPr/>
            </p:nvSpPr>
            <p:spPr>
              <a:xfrm flipH="1">
                <a:off x="297081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1"/>
              <p:cNvSpPr/>
              <p:nvPr/>
            </p:nvSpPr>
            <p:spPr>
              <a:xfrm flipH="1">
                <a:off x="445623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1"/>
              <p:cNvSpPr/>
              <p:nvPr/>
            </p:nvSpPr>
            <p:spPr>
              <a:xfrm flipH="1">
                <a:off x="445623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1"/>
              <p:cNvSpPr/>
              <p:nvPr/>
            </p:nvSpPr>
            <p:spPr>
              <a:xfrm flipH="1">
                <a:off x="445623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1"/>
              <p:cNvSpPr/>
              <p:nvPr/>
            </p:nvSpPr>
            <p:spPr>
              <a:xfrm flipH="1">
                <a:off x="48275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1"/>
              <p:cNvSpPr/>
              <p:nvPr/>
            </p:nvSpPr>
            <p:spPr>
              <a:xfrm flipH="1">
                <a:off x="48275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1"/>
              <p:cNvSpPr/>
              <p:nvPr/>
            </p:nvSpPr>
            <p:spPr>
              <a:xfrm flipH="1">
                <a:off x="4827588"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1"/>
              <p:cNvSpPr/>
              <p:nvPr/>
            </p:nvSpPr>
            <p:spPr>
              <a:xfrm flipH="1">
                <a:off x="48275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1"/>
              <p:cNvSpPr/>
              <p:nvPr/>
            </p:nvSpPr>
            <p:spPr>
              <a:xfrm flipH="1">
                <a:off x="519894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1"/>
              <p:cNvSpPr/>
              <p:nvPr/>
            </p:nvSpPr>
            <p:spPr>
              <a:xfrm flipH="1">
                <a:off x="519894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1"/>
              <p:cNvSpPr/>
              <p:nvPr/>
            </p:nvSpPr>
            <p:spPr>
              <a:xfrm flipH="1">
                <a:off x="519894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1"/>
              <p:cNvSpPr/>
              <p:nvPr/>
            </p:nvSpPr>
            <p:spPr>
              <a:xfrm flipH="1">
                <a:off x="557029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1"/>
              <p:cNvSpPr/>
              <p:nvPr/>
            </p:nvSpPr>
            <p:spPr>
              <a:xfrm flipH="1">
                <a:off x="557029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
              <p:cNvSpPr/>
              <p:nvPr/>
            </p:nvSpPr>
            <p:spPr>
              <a:xfrm flipH="1">
                <a:off x="5941652"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1"/>
              <p:cNvSpPr/>
              <p:nvPr/>
            </p:nvSpPr>
            <p:spPr>
              <a:xfrm flipH="1">
                <a:off x="594165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1"/>
              <p:cNvSpPr/>
              <p:nvPr/>
            </p:nvSpPr>
            <p:spPr>
              <a:xfrm flipH="1">
                <a:off x="594165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p:nvPr/>
            </p:nvSpPr>
            <p:spPr>
              <a:xfrm flipH="1">
                <a:off x="631300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
              <p:cNvSpPr/>
              <p:nvPr/>
            </p:nvSpPr>
            <p:spPr>
              <a:xfrm flipH="1">
                <a:off x="631300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1"/>
              <p:cNvSpPr/>
              <p:nvPr/>
            </p:nvSpPr>
            <p:spPr>
              <a:xfrm flipH="1">
                <a:off x="6313006"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1"/>
              <p:cNvSpPr/>
              <p:nvPr/>
            </p:nvSpPr>
            <p:spPr>
              <a:xfrm flipH="1">
                <a:off x="631300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1"/>
              <p:cNvSpPr/>
              <p:nvPr/>
            </p:nvSpPr>
            <p:spPr>
              <a:xfrm flipH="1">
                <a:off x="668436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1"/>
              <p:cNvSpPr/>
              <p:nvPr/>
            </p:nvSpPr>
            <p:spPr>
              <a:xfrm flipH="1">
                <a:off x="668436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1"/>
              <p:cNvSpPr/>
              <p:nvPr/>
            </p:nvSpPr>
            <p:spPr>
              <a:xfrm flipH="1">
                <a:off x="668436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1"/>
              <p:cNvSpPr/>
              <p:nvPr/>
            </p:nvSpPr>
            <p:spPr>
              <a:xfrm flipH="1">
                <a:off x="705571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1"/>
              <p:cNvSpPr/>
              <p:nvPr/>
            </p:nvSpPr>
            <p:spPr>
              <a:xfrm flipH="1">
                <a:off x="705571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1"/>
              <p:cNvSpPr/>
              <p:nvPr/>
            </p:nvSpPr>
            <p:spPr>
              <a:xfrm flipH="1">
                <a:off x="779842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1"/>
              <p:cNvSpPr/>
              <p:nvPr/>
            </p:nvSpPr>
            <p:spPr>
              <a:xfrm flipH="1">
                <a:off x="779842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1"/>
              <p:cNvSpPr/>
              <p:nvPr/>
            </p:nvSpPr>
            <p:spPr>
              <a:xfrm flipH="1">
                <a:off x="7798424"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1"/>
              <p:cNvSpPr/>
              <p:nvPr/>
            </p:nvSpPr>
            <p:spPr>
              <a:xfrm flipH="1">
                <a:off x="779842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1"/>
              <p:cNvSpPr/>
              <p:nvPr/>
            </p:nvSpPr>
            <p:spPr>
              <a:xfrm flipH="1">
                <a:off x="8169779"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1"/>
              <p:cNvSpPr/>
              <p:nvPr/>
            </p:nvSpPr>
            <p:spPr>
              <a:xfrm flipH="1">
                <a:off x="81697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1"/>
              <p:cNvSpPr/>
              <p:nvPr/>
            </p:nvSpPr>
            <p:spPr>
              <a:xfrm flipH="1">
                <a:off x="81697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1"/>
              <p:cNvSpPr/>
              <p:nvPr/>
            </p:nvSpPr>
            <p:spPr>
              <a:xfrm flipH="1">
                <a:off x="7427070"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1"/>
              <p:cNvSpPr/>
              <p:nvPr/>
            </p:nvSpPr>
            <p:spPr>
              <a:xfrm flipH="1">
                <a:off x="7427070"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1"/>
              <p:cNvSpPr/>
              <p:nvPr/>
            </p:nvSpPr>
            <p:spPr>
              <a:xfrm flipH="1">
                <a:off x="7427070"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1"/>
              <p:cNvSpPr/>
              <p:nvPr/>
            </p:nvSpPr>
            <p:spPr>
              <a:xfrm flipH="1">
                <a:off x="854113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1"/>
              <p:cNvSpPr/>
              <p:nvPr/>
            </p:nvSpPr>
            <p:spPr>
              <a:xfrm flipH="1">
                <a:off x="854113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1"/>
              <p:cNvSpPr/>
              <p:nvPr/>
            </p:nvSpPr>
            <p:spPr>
              <a:xfrm flipH="1">
                <a:off x="89124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1"/>
              <p:cNvSpPr/>
              <p:nvPr/>
            </p:nvSpPr>
            <p:spPr>
              <a:xfrm flipH="1">
                <a:off x="89124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1"/>
              <p:cNvSpPr/>
              <p:nvPr/>
            </p:nvSpPr>
            <p:spPr>
              <a:xfrm flipH="1">
                <a:off x="89124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68" name="Google Shape;268;p11"/>
          <p:cNvSpPr txBox="1"/>
          <p:nvPr>
            <p:ph hasCustomPrompt="1" type="title"/>
          </p:nvPr>
        </p:nvSpPr>
        <p:spPr>
          <a:xfrm>
            <a:off x="1388625" y="772725"/>
            <a:ext cx="6366900" cy="18633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269" name="Google Shape;269;p11"/>
          <p:cNvSpPr txBox="1"/>
          <p:nvPr>
            <p:ph idx="1" type="body"/>
          </p:nvPr>
        </p:nvSpPr>
        <p:spPr>
          <a:xfrm>
            <a:off x="1388625" y="2712300"/>
            <a:ext cx="6366900" cy="1111200"/>
          </a:xfrm>
          <a:prstGeom prst="rect">
            <a:avLst/>
          </a:prstGeom>
        </p:spPr>
        <p:txBody>
          <a:bodyPr anchorCtr="0" anchor="t" bIns="91425" lIns="91425" spcFirstLastPara="1" rIns="91425" wrap="square" tIns="91425">
            <a:normAutofit/>
          </a:bodyPr>
          <a:lstStyle>
            <a:lvl1pPr indent="-311150" lvl="0" marL="457200" algn="ctr">
              <a:spcBef>
                <a:spcPts val="0"/>
              </a:spcBef>
              <a:spcAft>
                <a:spcPts val="0"/>
              </a:spcAft>
              <a:buClr>
                <a:schemeClr val="lt1"/>
              </a:buClr>
              <a:buSzPts val="1300"/>
              <a:buChar char="●"/>
              <a:defRPr>
                <a:solidFill>
                  <a:schemeClr val="lt1"/>
                </a:solidFill>
              </a:defRPr>
            </a:lvl1pPr>
            <a:lvl2pPr indent="-298450" lvl="1" marL="914400" algn="ctr">
              <a:spcBef>
                <a:spcPts val="0"/>
              </a:spcBef>
              <a:spcAft>
                <a:spcPts val="0"/>
              </a:spcAft>
              <a:buClr>
                <a:schemeClr val="lt1"/>
              </a:buClr>
              <a:buSzPts val="1100"/>
              <a:buChar char="○"/>
              <a:defRPr>
                <a:solidFill>
                  <a:schemeClr val="lt1"/>
                </a:solidFill>
              </a:defRPr>
            </a:lvl2pPr>
            <a:lvl3pPr indent="-298450" lvl="2" marL="1371600" algn="ctr">
              <a:spcBef>
                <a:spcPts val="0"/>
              </a:spcBef>
              <a:spcAft>
                <a:spcPts val="0"/>
              </a:spcAft>
              <a:buClr>
                <a:schemeClr val="lt1"/>
              </a:buClr>
              <a:buSzPts val="1100"/>
              <a:buChar char="■"/>
              <a:defRPr>
                <a:solidFill>
                  <a:schemeClr val="lt1"/>
                </a:solidFill>
              </a:defRPr>
            </a:lvl3pPr>
            <a:lvl4pPr indent="-298450" lvl="3" marL="1828800" algn="ctr">
              <a:spcBef>
                <a:spcPts val="0"/>
              </a:spcBef>
              <a:spcAft>
                <a:spcPts val="0"/>
              </a:spcAft>
              <a:buClr>
                <a:schemeClr val="lt1"/>
              </a:buClr>
              <a:buSzPts val="1100"/>
              <a:buChar char="●"/>
              <a:defRPr>
                <a:solidFill>
                  <a:schemeClr val="lt1"/>
                </a:solidFill>
              </a:defRPr>
            </a:lvl4pPr>
            <a:lvl5pPr indent="-298450" lvl="4" marL="2286000" algn="ctr">
              <a:spcBef>
                <a:spcPts val="0"/>
              </a:spcBef>
              <a:spcAft>
                <a:spcPts val="0"/>
              </a:spcAft>
              <a:buClr>
                <a:schemeClr val="lt1"/>
              </a:buClr>
              <a:buSzPts val="1100"/>
              <a:buChar char="○"/>
              <a:defRPr>
                <a:solidFill>
                  <a:schemeClr val="lt1"/>
                </a:solidFill>
              </a:defRPr>
            </a:lvl5pPr>
            <a:lvl6pPr indent="-298450" lvl="5" marL="2743200" algn="ctr">
              <a:spcBef>
                <a:spcPts val="0"/>
              </a:spcBef>
              <a:spcAft>
                <a:spcPts val="0"/>
              </a:spcAft>
              <a:buClr>
                <a:schemeClr val="lt1"/>
              </a:buClr>
              <a:buSzPts val="1100"/>
              <a:buChar char="■"/>
              <a:defRPr>
                <a:solidFill>
                  <a:schemeClr val="lt1"/>
                </a:solidFill>
              </a:defRPr>
            </a:lvl6pPr>
            <a:lvl7pPr indent="-298450" lvl="6" marL="3200400" algn="ctr">
              <a:spcBef>
                <a:spcPts val="0"/>
              </a:spcBef>
              <a:spcAft>
                <a:spcPts val="0"/>
              </a:spcAft>
              <a:buClr>
                <a:schemeClr val="lt1"/>
              </a:buClr>
              <a:buSzPts val="1100"/>
              <a:buChar char="●"/>
              <a:defRPr>
                <a:solidFill>
                  <a:schemeClr val="lt1"/>
                </a:solidFill>
              </a:defRPr>
            </a:lvl7pPr>
            <a:lvl8pPr indent="-298450" lvl="7" marL="3657600" algn="ctr">
              <a:spcBef>
                <a:spcPts val="0"/>
              </a:spcBef>
              <a:spcAft>
                <a:spcPts val="0"/>
              </a:spcAft>
              <a:buClr>
                <a:schemeClr val="lt1"/>
              </a:buClr>
              <a:buSzPts val="1100"/>
              <a:buChar char="○"/>
              <a:defRPr>
                <a:solidFill>
                  <a:schemeClr val="lt1"/>
                </a:solidFill>
              </a:defRPr>
            </a:lvl8pPr>
            <a:lvl9pPr indent="-298450" lvl="8" marL="4114800" algn="ctr">
              <a:spcBef>
                <a:spcPts val="0"/>
              </a:spcBef>
              <a:spcAft>
                <a:spcPts val="0"/>
              </a:spcAft>
              <a:buClr>
                <a:schemeClr val="lt1"/>
              </a:buClr>
              <a:buSzPts val="1100"/>
              <a:buChar char="■"/>
              <a:defRPr>
                <a:solidFill>
                  <a:schemeClr val="lt1"/>
                </a:solidFill>
              </a:defRPr>
            </a:lvl9pPr>
          </a:lstStyle>
          <a:p/>
        </p:txBody>
      </p:sp>
      <p:sp>
        <p:nvSpPr>
          <p:cNvPr id="270" name="Google Shape;270;p11"/>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1" name="Shape 271"/>
        <p:cNvGrpSpPr/>
        <p:nvPr/>
      </p:nvGrpSpPr>
      <p:grpSpPr>
        <a:xfrm>
          <a:off x="0" y="0"/>
          <a:ext cx="0" cy="0"/>
          <a:chOff x="0" y="0"/>
          <a:chExt cx="0" cy="0"/>
        </a:xfrm>
      </p:grpSpPr>
      <p:sp>
        <p:nvSpPr>
          <p:cNvPr id="272" name="Google Shape;272;p12"/>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49" name="Shape 49"/>
        <p:cNvGrpSpPr/>
        <p:nvPr/>
      </p:nvGrpSpPr>
      <p:grpSpPr>
        <a:xfrm>
          <a:off x="0" y="0"/>
          <a:ext cx="0" cy="0"/>
          <a:chOff x="0" y="0"/>
          <a:chExt cx="0" cy="0"/>
        </a:xfrm>
      </p:grpSpPr>
      <p:grpSp>
        <p:nvGrpSpPr>
          <p:cNvPr id="50" name="Google Shape;50;p3"/>
          <p:cNvGrpSpPr/>
          <p:nvPr/>
        </p:nvGrpSpPr>
        <p:grpSpPr>
          <a:xfrm>
            <a:off x="146769" y="3406"/>
            <a:ext cx="1233215" cy="1384535"/>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rot="10800000">
                <a:off x="1063183"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rot="10800000">
                <a:off x="604976"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rot="10800000">
                <a:off x="604976"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rot="10800000">
                <a:off x="146769" y="3441"/>
                <a:ext cx="316800" cy="1384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rot="10800000">
                <a:off x="146769"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rot="10800000">
                <a:off x="146769"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3" name="Google Shape;63;p3"/>
          <p:cNvGrpSpPr/>
          <p:nvPr/>
        </p:nvGrpSpPr>
        <p:grpSpPr>
          <a:xfrm>
            <a:off x="6775084" y="2904008"/>
            <a:ext cx="2186148" cy="22395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6775084"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7367299"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7367299"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7959516"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7959516"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7959516"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8551731"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8551731"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8551731" y="2904008"/>
                <a:ext cx="409500" cy="22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8551731"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2" name="Google Shape;82;p3"/>
          <p:cNvSpPr txBox="1"/>
          <p:nvPr>
            <p:ph type="title"/>
          </p:nvPr>
        </p:nvSpPr>
        <p:spPr>
          <a:xfrm>
            <a:off x="824000" y="1613825"/>
            <a:ext cx="5857800" cy="18729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83" name="Google Shape;83;p3"/>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4" name="Shape 84"/>
        <p:cNvGrpSpPr/>
        <p:nvPr/>
      </p:nvGrpSpPr>
      <p:grpSpPr>
        <a:xfrm>
          <a:off x="0" y="0"/>
          <a:ext cx="0" cy="0"/>
          <a:chOff x="0" y="0"/>
          <a:chExt cx="0" cy="0"/>
        </a:xfrm>
      </p:grpSpPr>
      <p:grpSp>
        <p:nvGrpSpPr>
          <p:cNvPr id="85" name="Google Shape;85;p4"/>
          <p:cNvGrpSpPr/>
          <p:nvPr/>
        </p:nvGrpSpPr>
        <p:grpSpPr>
          <a:xfrm>
            <a:off x="625966" y="299376"/>
            <a:ext cx="999312" cy="999312"/>
            <a:chOff x="348199" y="179450"/>
            <a:chExt cx="1116300" cy="1116300"/>
          </a:xfrm>
        </p:grpSpPr>
        <p:sp>
          <p:nvSpPr>
            <p:cNvPr id="86" name="Google Shape;86;p4"/>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4"/>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 name="Google Shape;88;p4"/>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9" name="Google Shape;89;p4"/>
          <p:cNvSpPr txBox="1"/>
          <p:nvPr>
            <p:ph idx="1" type="body"/>
          </p:nvPr>
        </p:nvSpPr>
        <p:spPr>
          <a:xfrm>
            <a:off x="1303800" y="1990050"/>
            <a:ext cx="7030500" cy="2541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0" name="Google Shape;90;p4"/>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91" name="Shape 91"/>
        <p:cNvGrpSpPr/>
        <p:nvPr/>
      </p:nvGrpSpPr>
      <p:grpSpPr>
        <a:xfrm>
          <a:off x="0" y="0"/>
          <a:ext cx="0" cy="0"/>
          <a:chOff x="0" y="0"/>
          <a:chExt cx="0" cy="0"/>
        </a:xfrm>
      </p:grpSpPr>
      <p:grpSp>
        <p:nvGrpSpPr>
          <p:cNvPr id="92" name="Google Shape;92;p5"/>
          <p:cNvGrpSpPr/>
          <p:nvPr/>
        </p:nvGrpSpPr>
        <p:grpSpPr>
          <a:xfrm>
            <a:off x="625966" y="299376"/>
            <a:ext cx="999312" cy="999312"/>
            <a:chOff x="348199" y="179450"/>
            <a:chExt cx="1116300" cy="1116300"/>
          </a:xfrm>
        </p:grpSpPr>
        <p:sp>
          <p:nvSpPr>
            <p:cNvPr id="93" name="Google Shape;93;p5"/>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5"/>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5"/>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6" name="Google Shape;96;p5"/>
          <p:cNvSpPr txBox="1"/>
          <p:nvPr>
            <p:ph idx="1" type="body"/>
          </p:nvPr>
        </p:nvSpPr>
        <p:spPr>
          <a:xfrm>
            <a:off x="1303800" y="1990050"/>
            <a:ext cx="3430500" cy="2541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7" name="Google Shape;97;p5"/>
          <p:cNvSpPr txBox="1"/>
          <p:nvPr>
            <p:ph idx="2" type="body"/>
          </p:nvPr>
        </p:nvSpPr>
        <p:spPr>
          <a:xfrm>
            <a:off x="4903650" y="1990050"/>
            <a:ext cx="3430500" cy="25416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8" name="Google Shape;98;p5"/>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9" name="Shape 99"/>
        <p:cNvGrpSpPr/>
        <p:nvPr/>
      </p:nvGrpSpPr>
      <p:grpSpPr>
        <a:xfrm>
          <a:off x="0" y="0"/>
          <a:ext cx="0" cy="0"/>
          <a:chOff x="0" y="0"/>
          <a:chExt cx="0" cy="0"/>
        </a:xfrm>
      </p:grpSpPr>
      <p:grpSp>
        <p:nvGrpSpPr>
          <p:cNvPr id="100" name="Google Shape;100;p6"/>
          <p:cNvGrpSpPr/>
          <p:nvPr/>
        </p:nvGrpSpPr>
        <p:grpSpPr>
          <a:xfrm>
            <a:off x="625966" y="299376"/>
            <a:ext cx="999312" cy="999312"/>
            <a:chOff x="348199" y="179450"/>
            <a:chExt cx="1116300" cy="1116300"/>
          </a:xfrm>
        </p:grpSpPr>
        <p:sp>
          <p:nvSpPr>
            <p:cNvPr id="101" name="Google Shape;101;p6"/>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6"/>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6"/>
          <p:cNvSpPr txBox="1"/>
          <p:nvPr>
            <p:ph type="title"/>
          </p:nvPr>
        </p:nvSpPr>
        <p:spPr>
          <a:xfrm>
            <a:off x="1303800" y="598575"/>
            <a:ext cx="7030500" cy="999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4" name="Google Shape;104;p6"/>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5" name="Shape 105"/>
        <p:cNvGrpSpPr/>
        <p:nvPr/>
      </p:nvGrpSpPr>
      <p:grpSpPr>
        <a:xfrm>
          <a:off x="0" y="0"/>
          <a:ext cx="0" cy="0"/>
          <a:chOff x="0" y="0"/>
          <a:chExt cx="0" cy="0"/>
        </a:xfrm>
      </p:grpSpPr>
      <p:grpSp>
        <p:nvGrpSpPr>
          <p:cNvPr id="106" name="Google Shape;106;p7"/>
          <p:cNvGrpSpPr/>
          <p:nvPr/>
        </p:nvGrpSpPr>
        <p:grpSpPr>
          <a:xfrm>
            <a:off x="625966" y="299376"/>
            <a:ext cx="999312" cy="999312"/>
            <a:chOff x="348199" y="179450"/>
            <a:chExt cx="1116300" cy="1116300"/>
          </a:xfrm>
        </p:grpSpPr>
        <p:sp>
          <p:nvSpPr>
            <p:cNvPr id="107" name="Google Shape;107;p7"/>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7"/>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 name="Google Shape;109;p7"/>
          <p:cNvSpPr txBox="1"/>
          <p:nvPr>
            <p:ph type="title"/>
          </p:nvPr>
        </p:nvSpPr>
        <p:spPr>
          <a:xfrm>
            <a:off x="1303800" y="598575"/>
            <a:ext cx="3312000" cy="15900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0" name="Google Shape;110;p7"/>
          <p:cNvSpPr txBox="1"/>
          <p:nvPr>
            <p:ph idx="1" type="body"/>
          </p:nvPr>
        </p:nvSpPr>
        <p:spPr>
          <a:xfrm>
            <a:off x="1303800" y="2309675"/>
            <a:ext cx="3312000" cy="22218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11" name="Google Shape;111;p7"/>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1"/>
        </a:solidFill>
      </p:bgPr>
    </p:bg>
    <p:spTree>
      <p:nvGrpSpPr>
        <p:cNvPr id="112" name="Shape 112"/>
        <p:cNvGrpSpPr/>
        <p:nvPr/>
      </p:nvGrpSpPr>
      <p:grpSpPr>
        <a:xfrm>
          <a:off x="0" y="0"/>
          <a:ext cx="0" cy="0"/>
          <a:chOff x="0" y="0"/>
          <a:chExt cx="0" cy="0"/>
        </a:xfrm>
      </p:grpSpPr>
      <p:grpSp>
        <p:nvGrpSpPr>
          <p:cNvPr id="113" name="Google Shape;113;p8"/>
          <p:cNvGrpSpPr/>
          <p:nvPr/>
        </p:nvGrpSpPr>
        <p:grpSpPr>
          <a:xfrm>
            <a:off x="6866714" y="1306"/>
            <a:ext cx="2267451" cy="2601690"/>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8"/>
              <p:cNvSpPr/>
              <p:nvPr/>
            </p:nvSpPr>
            <p:spPr>
              <a:xfrm rot="-8648551">
                <a:off x="7594313" y="527721"/>
                <a:ext cx="937226" cy="937226"/>
              </a:xfrm>
              <a:prstGeom prst="pie">
                <a:avLst>
                  <a:gd fmla="val 19376841"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8"/>
              <p:cNvSpPr/>
              <p:nvPr/>
            </p:nvSpPr>
            <p:spPr>
              <a:xfrm rot="2150259">
                <a:off x="8408218" y="2008610"/>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8"/>
              <p:cNvSpPr/>
              <p:nvPr/>
            </p:nvSpPr>
            <p:spPr>
              <a:xfrm rot="2150259">
                <a:off x="6868362" y="196705"/>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5" name="Google Shape;125;p8"/>
          <p:cNvSpPr txBox="1"/>
          <p:nvPr>
            <p:ph type="title"/>
          </p:nvPr>
        </p:nvSpPr>
        <p:spPr>
          <a:xfrm>
            <a:off x="824000" y="763600"/>
            <a:ext cx="5857800" cy="3573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26" name="Google Shape;126;p8"/>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7" name="Shape 127"/>
        <p:cNvGrpSpPr/>
        <p:nvPr/>
      </p:nvGrpSpPr>
      <p:grpSpPr>
        <a:xfrm>
          <a:off x="0" y="0"/>
          <a:ext cx="0" cy="0"/>
          <a:chOff x="0" y="0"/>
          <a:chExt cx="0" cy="0"/>
        </a:xfrm>
      </p:grpSpPr>
      <p:grpSp>
        <p:nvGrpSpPr>
          <p:cNvPr id="128" name="Google Shape;128;p9"/>
          <p:cNvGrpSpPr/>
          <p:nvPr/>
        </p:nvGrpSpPr>
        <p:grpSpPr>
          <a:xfrm>
            <a:off x="625966" y="299376"/>
            <a:ext cx="999312" cy="999312"/>
            <a:chOff x="348199" y="179450"/>
            <a:chExt cx="1116300" cy="1116300"/>
          </a:xfrm>
        </p:grpSpPr>
        <p:sp>
          <p:nvSpPr>
            <p:cNvPr id="129" name="Google Shape;129;p9"/>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9"/>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 name="Google Shape;131;p9"/>
          <p:cNvSpPr txBox="1"/>
          <p:nvPr>
            <p:ph type="title"/>
          </p:nvPr>
        </p:nvSpPr>
        <p:spPr>
          <a:xfrm>
            <a:off x="1303800" y="598575"/>
            <a:ext cx="3430500" cy="19902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32" name="Google Shape;132;p9"/>
          <p:cNvSpPr txBox="1"/>
          <p:nvPr>
            <p:ph idx="1" type="subTitle"/>
          </p:nvPr>
        </p:nvSpPr>
        <p:spPr>
          <a:xfrm>
            <a:off x="1303800" y="2743203"/>
            <a:ext cx="3430500" cy="7260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33" name="Google Shape;133;p9"/>
          <p:cNvSpPr txBox="1"/>
          <p:nvPr>
            <p:ph idx="2" type="body"/>
          </p:nvPr>
        </p:nvSpPr>
        <p:spPr>
          <a:xfrm>
            <a:off x="4903700" y="661000"/>
            <a:ext cx="3430500" cy="38706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34" name="Google Shape;134;p9"/>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5" name="Shape 135"/>
        <p:cNvGrpSpPr/>
        <p:nvPr/>
      </p:nvGrpSpPr>
      <p:grpSpPr>
        <a:xfrm>
          <a:off x="0" y="0"/>
          <a:ext cx="0" cy="0"/>
          <a:chOff x="0" y="0"/>
          <a:chExt cx="0" cy="0"/>
        </a:xfrm>
      </p:grpSpPr>
      <p:grpSp>
        <p:nvGrpSpPr>
          <p:cNvPr id="136" name="Google Shape;136;p10"/>
          <p:cNvGrpSpPr/>
          <p:nvPr/>
        </p:nvGrpSpPr>
        <p:grpSpPr>
          <a:xfrm>
            <a:off x="713373" y="3847119"/>
            <a:ext cx="825392" cy="825392"/>
            <a:chOff x="348199" y="179450"/>
            <a:chExt cx="1116300" cy="1116300"/>
          </a:xfrm>
        </p:grpSpPr>
        <p:sp>
          <p:nvSpPr>
            <p:cNvPr id="137" name="Google Shape;137;p10"/>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0"/>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 name="Google Shape;139;p10"/>
          <p:cNvSpPr txBox="1"/>
          <p:nvPr>
            <p:ph idx="1" type="body"/>
          </p:nvPr>
        </p:nvSpPr>
        <p:spPr>
          <a:xfrm>
            <a:off x="1303800" y="4138975"/>
            <a:ext cx="5843100" cy="534900"/>
          </a:xfrm>
          <a:prstGeom prst="rect">
            <a:avLst/>
          </a:prstGeom>
        </p:spPr>
        <p:txBody>
          <a:bodyPr anchorCtr="0" anchor="t"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40" name="Google Shape;140;p10"/>
          <p:cNvSpPr txBox="1"/>
          <p:nvPr>
            <p:ph idx="12" type="sldNum"/>
          </p:nvPr>
        </p:nvSpPr>
        <p:spPr>
          <a:xfrm>
            <a:off x="8451046" y="4736976"/>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omentu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indent="-298450" lvl="1" marL="9144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indent="-298450" lvl="2" marL="13716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indent="-298450" lvl="3" marL="18288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indent="-298450" lvl="4" marL="22860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indent="-298450" lvl="5" marL="27432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indent="-298450" lvl="6" marL="32004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indent="-298450" lvl="7" marL="36576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indent="-298450" lvl="8" marL="411480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rm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7.png"/><Relationship Id="rId6"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16.png"/><Relationship Id="rId5"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jpg"/><Relationship Id="rId4" Type="http://schemas.openxmlformats.org/officeDocument/2006/relationships/image" Target="../media/image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4.jpg"/><Relationship Id="rId4" Type="http://schemas.openxmlformats.org/officeDocument/2006/relationships/image" Target="../media/image4.jpg"/><Relationship Id="rId5"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hyperlink" Target="mailto:knapa@emersonwaldorf.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13"/>
          <p:cNvSpPr txBox="1"/>
          <p:nvPr>
            <p:ph type="ctrTitle"/>
          </p:nvPr>
        </p:nvSpPr>
        <p:spPr>
          <a:xfrm>
            <a:off x="824000" y="771101"/>
            <a:ext cx="4255500" cy="2423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Teaching World Languages in Steiner/Waldorf Schools</a:t>
            </a:r>
            <a:endParaRPr/>
          </a:p>
        </p:txBody>
      </p:sp>
      <p:sp>
        <p:nvSpPr>
          <p:cNvPr id="278" name="Google Shape;278;p13"/>
          <p:cNvSpPr txBox="1"/>
          <p:nvPr>
            <p:ph idx="1" type="subTitle"/>
          </p:nvPr>
        </p:nvSpPr>
        <p:spPr>
          <a:xfrm>
            <a:off x="824000" y="3245400"/>
            <a:ext cx="4853400" cy="144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800"/>
              <a:t>      </a:t>
            </a:r>
            <a:r>
              <a:rPr b="1" lang="en" sz="1800"/>
              <a:t>The “Three-Fold Lesson” Approach:</a:t>
            </a:r>
            <a:endParaRPr b="1" sz="1800"/>
          </a:p>
          <a:p>
            <a:pPr indent="0" lvl="0" marL="0" rtl="0" algn="l">
              <a:spcBef>
                <a:spcPts val="0"/>
              </a:spcBef>
              <a:spcAft>
                <a:spcPts val="0"/>
              </a:spcAft>
              <a:buNone/>
            </a:pPr>
            <a:r>
              <a:t/>
            </a:r>
            <a:endParaRPr/>
          </a:p>
          <a:p>
            <a:pPr indent="0" lvl="0" marL="0" rtl="0" algn="ctr">
              <a:spcBef>
                <a:spcPts val="0"/>
              </a:spcBef>
              <a:spcAft>
                <a:spcPts val="0"/>
              </a:spcAft>
              <a:buNone/>
            </a:pPr>
            <a:r>
              <a:rPr lang="en"/>
              <a:t>Slideshow and presentation by Kim Napa, Spokesperson for the Leadership Team of the Waldorf Spanish Teachers Association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31" name="Shape 331"/>
        <p:cNvGrpSpPr/>
        <p:nvPr/>
      </p:nvGrpSpPr>
      <p:grpSpPr>
        <a:xfrm>
          <a:off x="0" y="0"/>
          <a:ext cx="0" cy="0"/>
          <a:chOff x="0" y="0"/>
          <a:chExt cx="0" cy="0"/>
        </a:xfrm>
      </p:grpSpPr>
      <p:sp>
        <p:nvSpPr>
          <p:cNvPr id="332" name="Google Shape;332;p22"/>
          <p:cNvSpPr txBox="1"/>
          <p:nvPr>
            <p:ph type="title"/>
          </p:nvPr>
        </p:nvSpPr>
        <p:spPr>
          <a:xfrm>
            <a:off x="1303800" y="1254100"/>
            <a:ext cx="7030500" cy="3033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2577"/>
              <a:t>Underlying objectives in the world language curriculum in Waldorf Schools: </a:t>
            </a:r>
            <a:endParaRPr sz="2577"/>
          </a:p>
          <a:p>
            <a:pPr indent="0" lvl="0" marL="0" rtl="0" algn="ctr">
              <a:spcBef>
                <a:spcPts val="0"/>
              </a:spcBef>
              <a:spcAft>
                <a:spcPts val="0"/>
              </a:spcAft>
              <a:buNone/>
            </a:pPr>
            <a:r>
              <a:t/>
            </a:r>
            <a:endParaRPr sz="2577"/>
          </a:p>
          <a:p>
            <a:pPr indent="0" lvl="0" marL="0" rtl="0" algn="ctr">
              <a:spcBef>
                <a:spcPts val="0"/>
              </a:spcBef>
              <a:spcAft>
                <a:spcPts val="0"/>
              </a:spcAft>
              <a:buNone/>
            </a:pPr>
            <a:r>
              <a:rPr lang="en" sz="2000">
                <a:latin typeface="Corsiva"/>
                <a:ea typeface="Corsiva"/>
                <a:cs typeface="Corsiva"/>
                <a:sym typeface="Corsiva"/>
              </a:rPr>
              <a:t>Cultivating Empathy,</a:t>
            </a:r>
            <a:endParaRPr b="0" sz="2000">
              <a:solidFill>
                <a:srgbClr val="0000FF"/>
              </a:solidFill>
              <a:latin typeface="Corsiva"/>
              <a:ea typeface="Corsiva"/>
              <a:cs typeface="Corsiva"/>
              <a:sym typeface="Corsiva"/>
            </a:endParaRPr>
          </a:p>
          <a:p>
            <a:pPr indent="0" lvl="0" marL="0" rtl="0" algn="ctr">
              <a:spcBef>
                <a:spcPts val="0"/>
              </a:spcBef>
              <a:spcAft>
                <a:spcPts val="0"/>
              </a:spcAft>
              <a:buNone/>
            </a:pPr>
            <a:r>
              <a:rPr lang="en" sz="2000">
                <a:latin typeface="Corsiva"/>
                <a:ea typeface="Corsiva"/>
                <a:cs typeface="Corsiva"/>
                <a:sym typeface="Corsiva"/>
              </a:rPr>
              <a:t>Interest in Others,</a:t>
            </a:r>
            <a:endParaRPr sz="2000">
              <a:latin typeface="Corsiva"/>
              <a:ea typeface="Corsiva"/>
              <a:cs typeface="Corsiva"/>
              <a:sym typeface="Corsiva"/>
            </a:endParaRPr>
          </a:p>
          <a:p>
            <a:pPr indent="0" lvl="0" marL="0" rtl="0" algn="ctr">
              <a:spcBef>
                <a:spcPts val="0"/>
              </a:spcBef>
              <a:spcAft>
                <a:spcPts val="0"/>
              </a:spcAft>
              <a:buNone/>
            </a:pPr>
            <a:r>
              <a:rPr lang="en" sz="2000">
                <a:latin typeface="Corsiva"/>
                <a:ea typeface="Corsiva"/>
                <a:cs typeface="Corsiva"/>
                <a:sym typeface="Corsiva"/>
              </a:rPr>
              <a:t>Social Consciousness</a:t>
            </a:r>
            <a:endParaRPr sz="2000">
              <a:latin typeface="Corsiva"/>
              <a:ea typeface="Corsiva"/>
              <a:cs typeface="Corsiva"/>
              <a:sym typeface="Corsiva"/>
            </a:endParaRPr>
          </a:p>
          <a:p>
            <a:pPr indent="0" lvl="0" marL="0" rtl="0" algn="ctr">
              <a:spcBef>
                <a:spcPts val="0"/>
              </a:spcBef>
              <a:spcAft>
                <a:spcPts val="0"/>
              </a:spcAft>
              <a:buNone/>
            </a:pPr>
            <a:r>
              <a:t/>
            </a:r>
            <a:endParaRPr sz="2000">
              <a:latin typeface="Corsiva"/>
              <a:ea typeface="Corsiva"/>
              <a:cs typeface="Corsiva"/>
              <a:sym typeface="Corsiva"/>
            </a:endParaRPr>
          </a:p>
          <a:p>
            <a:pPr indent="0" lvl="0" marL="0" rtl="0" algn="ctr">
              <a:spcBef>
                <a:spcPts val="0"/>
              </a:spcBef>
              <a:spcAft>
                <a:spcPts val="0"/>
              </a:spcAft>
              <a:buNone/>
            </a:pPr>
            <a:r>
              <a:t/>
            </a:r>
            <a:endParaRPr sz="2577"/>
          </a:p>
          <a:p>
            <a:pPr indent="0" lvl="0" marL="0" rtl="0" algn="ctr">
              <a:spcBef>
                <a:spcPts val="0"/>
              </a:spcBef>
              <a:spcAft>
                <a:spcPts val="0"/>
              </a:spcAft>
              <a:buNone/>
            </a:pPr>
            <a:r>
              <a:t/>
            </a:r>
            <a:endParaRPr sz="2577"/>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 </a:t>
            </a:r>
            <a:endParaRPr/>
          </a:p>
        </p:txBody>
      </p:sp>
      <p:sp>
        <p:nvSpPr>
          <p:cNvPr id="333" name="Google Shape;333;p22"/>
          <p:cNvSpPr txBox="1"/>
          <p:nvPr>
            <p:ph idx="1" type="body"/>
          </p:nvPr>
        </p:nvSpPr>
        <p:spPr>
          <a:xfrm>
            <a:off x="396100" y="1922250"/>
            <a:ext cx="7709400" cy="2894400"/>
          </a:xfrm>
          <a:prstGeom prst="rect">
            <a:avLst/>
          </a:prstGeom>
        </p:spPr>
        <p:txBody>
          <a:bodyPr anchorCtr="0" anchor="t" bIns="91425" lIns="91425" spcFirstLastPara="1" rIns="91425" wrap="square" tIns="91425">
            <a:normAutofit fontScale="85000" lnSpcReduction="20000"/>
          </a:bodyPr>
          <a:lstStyle/>
          <a:p>
            <a:pPr indent="0" lvl="0" marL="457200" rtl="0" algn="ctr">
              <a:lnSpc>
                <a:spcPct val="100000"/>
              </a:lnSpc>
              <a:spcBef>
                <a:spcPts val="0"/>
              </a:spcBef>
              <a:spcAft>
                <a:spcPts val="0"/>
              </a:spcAft>
              <a:buNone/>
            </a:pPr>
            <a:r>
              <a:t/>
            </a:r>
            <a:endParaRPr b="1" sz="2800">
              <a:latin typeface="Maven Pro"/>
              <a:ea typeface="Maven Pro"/>
              <a:cs typeface="Maven Pro"/>
              <a:sym typeface="Maven Pro"/>
            </a:endParaRPr>
          </a:p>
          <a:p>
            <a:pPr indent="457200" lvl="0" marL="0" rtl="0" algn="l">
              <a:spcBef>
                <a:spcPts val="0"/>
              </a:spcBef>
              <a:spcAft>
                <a:spcPts val="0"/>
              </a:spcAft>
              <a:buClr>
                <a:schemeClr val="dk1"/>
              </a:buClr>
              <a:buSzPct val="68750"/>
              <a:buFont typeface="Arial"/>
              <a:buNone/>
            </a:pPr>
            <a:r>
              <a:t/>
            </a:r>
            <a:endParaRPr sz="1600">
              <a:solidFill>
                <a:srgbClr val="0000FF"/>
              </a:solidFill>
              <a:latin typeface="Times New Roman"/>
              <a:ea typeface="Times New Roman"/>
              <a:cs typeface="Times New Roman"/>
              <a:sym typeface="Times New Roman"/>
            </a:endParaRPr>
          </a:p>
          <a:p>
            <a:pPr indent="0" lvl="0" marL="0" rtl="0" algn="l">
              <a:spcBef>
                <a:spcPts val="0"/>
              </a:spcBef>
              <a:spcAft>
                <a:spcPts val="0"/>
              </a:spcAft>
              <a:buNone/>
            </a:pPr>
            <a:r>
              <a:t/>
            </a:r>
            <a:endParaRPr sz="6054">
              <a:solidFill>
                <a:srgbClr val="0000FF"/>
              </a:solidFill>
              <a:latin typeface="Times New Roman"/>
              <a:ea typeface="Times New Roman"/>
              <a:cs typeface="Times New Roman"/>
              <a:sym typeface="Times New Roman"/>
            </a:endParaRPr>
          </a:p>
          <a:p>
            <a:pPr indent="0" lvl="0" marL="914400" rtl="0" algn="l">
              <a:spcBef>
                <a:spcPts val="0"/>
              </a:spcBef>
              <a:spcAft>
                <a:spcPts val="0"/>
              </a:spcAft>
              <a:buNone/>
            </a:pPr>
            <a:r>
              <a:t/>
            </a:r>
            <a:endParaRPr sz="6054">
              <a:solidFill>
                <a:srgbClr val="0000FF"/>
              </a:solidFill>
              <a:latin typeface="Times New Roman"/>
              <a:ea typeface="Times New Roman"/>
              <a:cs typeface="Times New Roman"/>
              <a:sym typeface="Times New Roman"/>
            </a:endParaRPr>
          </a:p>
          <a:p>
            <a:pPr indent="457200" lvl="0" marL="0" rtl="0" algn="l">
              <a:spcBef>
                <a:spcPts val="0"/>
              </a:spcBef>
              <a:spcAft>
                <a:spcPts val="0"/>
              </a:spcAft>
              <a:buClr>
                <a:schemeClr val="dk1"/>
              </a:buClr>
              <a:buSzPct val="27976"/>
              <a:buFont typeface="Arial"/>
              <a:buNone/>
            </a:pPr>
            <a:r>
              <a:t/>
            </a:r>
            <a:endParaRPr sz="3931">
              <a:solidFill>
                <a:srgbClr val="0000FF"/>
              </a:solidFill>
              <a:latin typeface="Times New Roman"/>
              <a:ea typeface="Times New Roman"/>
              <a:cs typeface="Times New Roman"/>
              <a:sym typeface="Times New Roman"/>
            </a:endParaRPr>
          </a:p>
          <a:p>
            <a:pPr indent="0" lvl="0" marL="0" rtl="0" algn="l">
              <a:spcBef>
                <a:spcPts val="0"/>
              </a:spcBef>
              <a:spcAft>
                <a:spcPts val="1200"/>
              </a:spcAft>
              <a:buNone/>
            </a:pPr>
            <a:r>
              <a:t/>
            </a:r>
            <a:endParaRPr sz="14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37" name="Shape 337"/>
        <p:cNvGrpSpPr/>
        <p:nvPr/>
      </p:nvGrpSpPr>
      <p:grpSpPr>
        <a:xfrm>
          <a:off x="0" y="0"/>
          <a:ext cx="0" cy="0"/>
          <a:chOff x="0" y="0"/>
          <a:chExt cx="0" cy="0"/>
        </a:xfrm>
      </p:grpSpPr>
      <p:sp>
        <p:nvSpPr>
          <p:cNvPr id="338" name="Google Shape;338;p23"/>
          <p:cNvSpPr txBox="1"/>
          <p:nvPr>
            <p:ph type="title"/>
          </p:nvPr>
        </p:nvSpPr>
        <p:spPr>
          <a:xfrm>
            <a:off x="1303800" y="135575"/>
            <a:ext cx="7030500" cy="2084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2577"/>
              <a:t>Underlying objectives in the world language curriculum in Waldorf Schools: </a:t>
            </a:r>
            <a:endParaRPr sz="2577"/>
          </a:p>
          <a:p>
            <a:pPr indent="0" lvl="0" marL="0" rtl="0" algn="ctr">
              <a:spcBef>
                <a:spcPts val="0"/>
              </a:spcBef>
              <a:spcAft>
                <a:spcPts val="0"/>
              </a:spcAft>
              <a:buNone/>
            </a:pPr>
            <a:r>
              <a:t/>
            </a:r>
            <a:endParaRPr sz="2577"/>
          </a:p>
          <a:p>
            <a:pPr indent="0" lvl="0" marL="0" rtl="0" algn="ctr">
              <a:spcBef>
                <a:spcPts val="0"/>
              </a:spcBef>
              <a:spcAft>
                <a:spcPts val="0"/>
              </a:spcAft>
              <a:buNone/>
            </a:pPr>
            <a:r>
              <a:rPr lang="en" sz="2000">
                <a:latin typeface="Corsiva"/>
                <a:ea typeface="Corsiva"/>
                <a:cs typeface="Corsiva"/>
                <a:sym typeface="Corsiva"/>
              </a:rPr>
              <a:t>Cultivating </a:t>
            </a:r>
            <a:r>
              <a:rPr lang="en" sz="2000">
                <a:latin typeface="Corsiva"/>
                <a:ea typeface="Corsiva"/>
                <a:cs typeface="Corsiva"/>
                <a:sym typeface="Corsiva"/>
              </a:rPr>
              <a:t>Empathy,</a:t>
            </a:r>
            <a:endParaRPr b="0" sz="2000">
              <a:solidFill>
                <a:srgbClr val="0000FF"/>
              </a:solidFill>
              <a:latin typeface="Corsiva"/>
              <a:ea typeface="Corsiva"/>
              <a:cs typeface="Corsiva"/>
              <a:sym typeface="Corsiva"/>
            </a:endParaRPr>
          </a:p>
          <a:p>
            <a:pPr indent="0" lvl="0" marL="0" rtl="0" algn="ctr">
              <a:spcBef>
                <a:spcPts val="0"/>
              </a:spcBef>
              <a:spcAft>
                <a:spcPts val="0"/>
              </a:spcAft>
              <a:buNone/>
            </a:pPr>
            <a:r>
              <a:rPr lang="en" sz="2000">
                <a:latin typeface="Corsiva"/>
                <a:ea typeface="Corsiva"/>
                <a:cs typeface="Corsiva"/>
                <a:sym typeface="Corsiva"/>
              </a:rPr>
              <a:t>Interest in Others,</a:t>
            </a:r>
            <a:endParaRPr sz="2000">
              <a:latin typeface="Corsiva"/>
              <a:ea typeface="Corsiva"/>
              <a:cs typeface="Corsiva"/>
              <a:sym typeface="Corsiva"/>
            </a:endParaRPr>
          </a:p>
          <a:p>
            <a:pPr indent="0" lvl="0" marL="0" rtl="0" algn="ctr">
              <a:spcBef>
                <a:spcPts val="0"/>
              </a:spcBef>
              <a:spcAft>
                <a:spcPts val="0"/>
              </a:spcAft>
              <a:buNone/>
            </a:pPr>
            <a:r>
              <a:rPr lang="en" sz="2000">
                <a:latin typeface="Corsiva"/>
                <a:ea typeface="Corsiva"/>
                <a:cs typeface="Corsiva"/>
                <a:sym typeface="Corsiva"/>
              </a:rPr>
              <a:t>Social Consciousness</a:t>
            </a:r>
            <a:endParaRPr sz="2000">
              <a:latin typeface="Corsiva"/>
              <a:ea typeface="Corsiva"/>
              <a:cs typeface="Corsiva"/>
              <a:sym typeface="Corsiva"/>
            </a:endParaRPr>
          </a:p>
          <a:p>
            <a:pPr indent="0" lvl="0" marL="0" rtl="0" algn="ctr">
              <a:spcBef>
                <a:spcPts val="0"/>
              </a:spcBef>
              <a:spcAft>
                <a:spcPts val="0"/>
              </a:spcAft>
              <a:buNone/>
            </a:pPr>
            <a:r>
              <a:t/>
            </a:r>
            <a:endParaRPr sz="2577"/>
          </a:p>
          <a:p>
            <a:pPr indent="0" lvl="0" marL="0" rtl="0" algn="ctr">
              <a:spcBef>
                <a:spcPts val="0"/>
              </a:spcBef>
              <a:spcAft>
                <a:spcPts val="0"/>
              </a:spcAft>
              <a:buNone/>
            </a:pPr>
            <a:r>
              <a:t/>
            </a:r>
            <a:endParaRPr sz="2577"/>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 </a:t>
            </a:r>
            <a:endParaRPr/>
          </a:p>
        </p:txBody>
      </p:sp>
      <p:sp>
        <p:nvSpPr>
          <p:cNvPr id="339" name="Google Shape;339;p23"/>
          <p:cNvSpPr txBox="1"/>
          <p:nvPr>
            <p:ph idx="1" type="body"/>
          </p:nvPr>
        </p:nvSpPr>
        <p:spPr>
          <a:xfrm>
            <a:off x="624850" y="1990050"/>
            <a:ext cx="7709400" cy="2894400"/>
          </a:xfrm>
          <a:prstGeom prst="rect">
            <a:avLst/>
          </a:prstGeom>
        </p:spPr>
        <p:txBody>
          <a:bodyPr anchorCtr="0" anchor="t" bIns="91425" lIns="91425" spcFirstLastPara="1" rIns="91425" wrap="square" tIns="91425">
            <a:normAutofit fontScale="40000" lnSpcReduction="10000"/>
          </a:bodyPr>
          <a:lstStyle/>
          <a:p>
            <a:pPr indent="0" lvl="0" marL="457200" rtl="0" algn="ctr">
              <a:lnSpc>
                <a:spcPct val="100000"/>
              </a:lnSpc>
              <a:spcBef>
                <a:spcPts val="0"/>
              </a:spcBef>
              <a:spcAft>
                <a:spcPts val="0"/>
              </a:spcAft>
              <a:buNone/>
            </a:pPr>
            <a:r>
              <a:t/>
            </a:r>
            <a:endParaRPr b="1" sz="2800">
              <a:latin typeface="Maven Pro"/>
              <a:ea typeface="Maven Pro"/>
              <a:cs typeface="Maven Pro"/>
              <a:sym typeface="Maven Pro"/>
            </a:endParaRPr>
          </a:p>
          <a:p>
            <a:pPr indent="457200" lvl="0" marL="0" rtl="0" algn="l">
              <a:spcBef>
                <a:spcPts val="0"/>
              </a:spcBef>
              <a:spcAft>
                <a:spcPts val="0"/>
              </a:spcAft>
              <a:buClr>
                <a:schemeClr val="dk1"/>
              </a:buClr>
              <a:buSzPct val="68750"/>
              <a:buFont typeface="Arial"/>
              <a:buNone/>
            </a:pPr>
            <a:r>
              <a:t/>
            </a:r>
            <a:endParaRPr sz="1600">
              <a:solidFill>
                <a:srgbClr val="0000FF"/>
              </a:solidFill>
              <a:latin typeface="Times New Roman"/>
              <a:ea typeface="Times New Roman"/>
              <a:cs typeface="Times New Roman"/>
              <a:sym typeface="Times New Roman"/>
            </a:endParaRPr>
          </a:p>
          <a:p>
            <a:pPr indent="0" lvl="0" marL="914400" rtl="0" algn="l">
              <a:spcBef>
                <a:spcPts val="0"/>
              </a:spcBef>
              <a:spcAft>
                <a:spcPts val="0"/>
              </a:spcAft>
              <a:buNone/>
            </a:pPr>
            <a:r>
              <a:t/>
            </a:r>
            <a:endParaRPr sz="6054">
              <a:solidFill>
                <a:srgbClr val="0000FF"/>
              </a:solidFill>
              <a:latin typeface="Times New Roman"/>
              <a:ea typeface="Times New Roman"/>
              <a:cs typeface="Times New Roman"/>
              <a:sym typeface="Times New Roman"/>
            </a:endParaRPr>
          </a:p>
          <a:p>
            <a:pPr indent="-382396" lvl="0" marL="457200" rtl="0" algn="l">
              <a:spcBef>
                <a:spcPts val="0"/>
              </a:spcBef>
              <a:spcAft>
                <a:spcPts val="0"/>
              </a:spcAft>
              <a:buClr>
                <a:srgbClr val="0000FF"/>
              </a:buClr>
              <a:buSzPct val="100000"/>
              <a:buFont typeface="Times New Roman"/>
              <a:buChar char="●"/>
            </a:pPr>
            <a:r>
              <a:rPr lang="en" sz="6054">
                <a:solidFill>
                  <a:srgbClr val="0000FF"/>
                </a:solidFill>
                <a:latin typeface="Times New Roman"/>
                <a:ea typeface="Times New Roman"/>
                <a:cs typeface="Times New Roman"/>
                <a:sym typeface="Times New Roman"/>
              </a:rPr>
              <a:t>Encountering the ‘otherness’ of a new language helps cultivate better self-understanding </a:t>
            </a:r>
            <a:endParaRPr sz="6054">
              <a:solidFill>
                <a:srgbClr val="0000FF"/>
              </a:solidFill>
              <a:latin typeface="Times New Roman"/>
              <a:ea typeface="Times New Roman"/>
              <a:cs typeface="Times New Roman"/>
              <a:sym typeface="Times New Roman"/>
            </a:endParaRPr>
          </a:p>
          <a:p>
            <a:pPr indent="0" lvl="0" marL="0" rtl="0" algn="l">
              <a:spcBef>
                <a:spcPts val="0"/>
              </a:spcBef>
              <a:spcAft>
                <a:spcPts val="0"/>
              </a:spcAft>
              <a:buNone/>
            </a:pPr>
            <a:r>
              <a:t/>
            </a:r>
            <a:endParaRPr sz="6054">
              <a:solidFill>
                <a:srgbClr val="0000FF"/>
              </a:solidFill>
              <a:latin typeface="Times New Roman"/>
              <a:ea typeface="Times New Roman"/>
              <a:cs typeface="Times New Roman"/>
              <a:sym typeface="Times New Roman"/>
            </a:endParaRPr>
          </a:p>
          <a:p>
            <a:pPr indent="0" lvl="0" marL="914400" rtl="0" algn="l">
              <a:spcBef>
                <a:spcPts val="0"/>
              </a:spcBef>
              <a:spcAft>
                <a:spcPts val="0"/>
              </a:spcAft>
              <a:buNone/>
            </a:pPr>
            <a:r>
              <a:t/>
            </a:r>
            <a:endParaRPr sz="6054">
              <a:solidFill>
                <a:srgbClr val="0000FF"/>
              </a:solidFill>
              <a:latin typeface="Times New Roman"/>
              <a:ea typeface="Times New Roman"/>
              <a:cs typeface="Times New Roman"/>
              <a:sym typeface="Times New Roman"/>
            </a:endParaRPr>
          </a:p>
          <a:p>
            <a:pPr indent="457200" lvl="0" marL="0" rtl="0" algn="l">
              <a:spcBef>
                <a:spcPts val="0"/>
              </a:spcBef>
              <a:spcAft>
                <a:spcPts val="0"/>
              </a:spcAft>
              <a:buClr>
                <a:schemeClr val="dk1"/>
              </a:buClr>
              <a:buSzPct val="27976"/>
              <a:buFont typeface="Arial"/>
              <a:buNone/>
            </a:pPr>
            <a:r>
              <a:t/>
            </a:r>
            <a:endParaRPr sz="3931">
              <a:solidFill>
                <a:srgbClr val="0000FF"/>
              </a:solidFill>
              <a:latin typeface="Times New Roman"/>
              <a:ea typeface="Times New Roman"/>
              <a:cs typeface="Times New Roman"/>
              <a:sym typeface="Times New Roman"/>
            </a:endParaRPr>
          </a:p>
          <a:p>
            <a:pPr indent="0" lvl="0" marL="0" rtl="0" algn="l">
              <a:spcBef>
                <a:spcPts val="0"/>
              </a:spcBef>
              <a:spcAft>
                <a:spcPts val="1200"/>
              </a:spcAft>
              <a:buNone/>
            </a:pPr>
            <a:r>
              <a:t/>
            </a:r>
            <a:endParaRPr sz="14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43" name="Shape 343"/>
        <p:cNvGrpSpPr/>
        <p:nvPr/>
      </p:nvGrpSpPr>
      <p:grpSpPr>
        <a:xfrm>
          <a:off x="0" y="0"/>
          <a:ext cx="0" cy="0"/>
          <a:chOff x="0" y="0"/>
          <a:chExt cx="0" cy="0"/>
        </a:xfrm>
      </p:grpSpPr>
      <p:sp>
        <p:nvSpPr>
          <p:cNvPr id="344" name="Google Shape;344;p24"/>
          <p:cNvSpPr txBox="1"/>
          <p:nvPr>
            <p:ph type="title"/>
          </p:nvPr>
        </p:nvSpPr>
        <p:spPr>
          <a:xfrm>
            <a:off x="1303800" y="135575"/>
            <a:ext cx="7030500" cy="2084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2577"/>
              <a:t>Underlying objectives in the world language curriculum in Waldorf Schools: </a:t>
            </a:r>
            <a:endParaRPr sz="2577"/>
          </a:p>
          <a:p>
            <a:pPr indent="0" lvl="0" marL="0" rtl="0" algn="ctr">
              <a:spcBef>
                <a:spcPts val="0"/>
              </a:spcBef>
              <a:spcAft>
                <a:spcPts val="0"/>
              </a:spcAft>
              <a:buNone/>
            </a:pPr>
            <a:r>
              <a:t/>
            </a:r>
            <a:endParaRPr sz="2577"/>
          </a:p>
          <a:p>
            <a:pPr indent="0" lvl="0" marL="0" rtl="0" algn="ctr">
              <a:spcBef>
                <a:spcPts val="0"/>
              </a:spcBef>
              <a:spcAft>
                <a:spcPts val="0"/>
              </a:spcAft>
              <a:buNone/>
            </a:pPr>
            <a:r>
              <a:rPr lang="en" sz="2000">
                <a:latin typeface="Corsiva"/>
                <a:ea typeface="Corsiva"/>
                <a:cs typeface="Corsiva"/>
                <a:sym typeface="Corsiva"/>
              </a:rPr>
              <a:t>Cultivating Empathy,</a:t>
            </a:r>
            <a:endParaRPr b="0" sz="2000">
              <a:solidFill>
                <a:srgbClr val="0000FF"/>
              </a:solidFill>
              <a:latin typeface="Corsiva"/>
              <a:ea typeface="Corsiva"/>
              <a:cs typeface="Corsiva"/>
              <a:sym typeface="Corsiva"/>
            </a:endParaRPr>
          </a:p>
          <a:p>
            <a:pPr indent="0" lvl="0" marL="0" rtl="0" algn="ctr">
              <a:spcBef>
                <a:spcPts val="0"/>
              </a:spcBef>
              <a:spcAft>
                <a:spcPts val="0"/>
              </a:spcAft>
              <a:buNone/>
            </a:pPr>
            <a:r>
              <a:rPr lang="en" sz="2000">
                <a:latin typeface="Corsiva"/>
                <a:ea typeface="Corsiva"/>
                <a:cs typeface="Corsiva"/>
                <a:sym typeface="Corsiva"/>
              </a:rPr>
              <a:t>Interest in Others,</a:t>
            </a:r>
            <a:endParaRPr sz="2000">
              <a:latin typeface="Corsiva"/>
              <a:ea typeface="Corsiva"/>
              <a:cs typeface="Corsiva"/>
              <a:sym typeface="Corsiva"/>
            </a:endParaRPr>
          </a:p>
          <a:p>
            <a:pPr indent="0" lvl="0" marL="0" rtl="0" algn="ctr">
              <a:spcBef>
                <a:spcPts val="0"/>
              </a:spcBef>
              <a:spcAft>
                <a:spcPts val="0"/>
              </a:spcAft>
              <a:buNone/>
            </a:pPr>
            <a:r>
              <a:rPr lang="en" sz="2000">
                <a:latin typeface="Corsiva"/>
                <a:ea typeface="Corsiva"/>
                <a:cs typeface="Corsiva"/>
                <a:sym typeface="Corsiva"/>
              </a:rPr>
              <a:t>Social Consciousness</a:t>
            </a:r>
            <a:endParaRPr sz="2000">
              <a:latin typeface="Corsiva"/>
              <a:ea typeface="Corsiva"/>
              <a:cs typeface="Corsiva"/>
              <a:sym typeface="Corsiva"/>
            </a:endParaRPr>
          </a:p>
          <a:p>
            <a:pPr indent="0" lvl="0" marL="0" rtl="0" algn="ctr">
              <a:spcBef>
                <a:spcPts val="0"/>
              </a:spcBef>
              <a:spcAft>
                <a:spcPts val="0"/>
              </a:spcAft>
              <a:buNone/>
            </a:pPr>
            <a:r>
              <a:t/>
            </a:r>
            <a:endParaRPr sz="2577"/>
          </a:p>
          <a:p>
            <a:pPr indent="0" lvl="0" marL="0" rtl="0" algn="ctr">
              <a:spcBef>
                <a:spcPts val="0"/>
              </a:spcBef>
              <a:spcAft>
                <a:spcPts val="0"/>
              </a:spcAft>
              <a:buNone/>
            </a:pPr>
            <a:r>
              <a:t/>
            </a:r>
            <a:endParaRPr sz="2577"/>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 </a:t>
            </a:r>
            <a:endParaRPr/>
          </a:p>
        </p:txBody>
      </p:sp>
      <p:sp>
        <p:nvSpPr>
          <p:cNvPr id="345" name="Google Shape;345;p24"/>
          <p:cNvSpPr txBox="1"/>
          <p:nvPr>
            <p:ph idx="1" type="body"/>
          </p:nvPr>
        </p:nvSpPr>
        <p:spPr>
          <a:xfrm>
            <a:off x="624850" y="1990050"/>
            <a:ext cx="7709400" cy="2894400"/>
          </a:xfrm>
          <a:prstGeom prst="rect">
            <a:avLst/>
          </a:prstGeom>
        </p:spPr>
        <p:txBody>
          <a:bodyPr anchorCtr="0" anchor="t" bIns="91425" lIns="91425" spcFirstLastPara="1" rIns="91425" wrap="square" tIns="91425">
            <a:normAutofit fontScale="32500" lnSpcReduction="10000"/>
          </a:bodyPr>
          <a:lstStyle/>
          <a:p>
            <a:pPr indent="0" lvl="0" marL="457200" rtl="0" algn="ctr">
              <a:lnSpc>
                <a:spcPct val="100000"/>
              </a:lnSpc>
              <a:spcBef>
                <a:spcPts val="0"/>
              </a:spcBef>
              <a:spcAft>
                <a:spcPts val="0"/>
              </a:spcAft>
              <a:buNone/>
            </a:pPr>
            <a:r>
              <a:t/>
            </a:r>
            <a:endParaRPr b="1" sz="2800">
              <a:latin typeface="Maven Pro"/>
              <a:ea typeface="Maven Pro"/>
              <a:cs typeface="Maven Pro"/>
              <a:sym typeface="Maven Pro"/>
            </a:endParaRPr>
          </a:p>
          <a:p>
            <a:pPr indent="457200" lvl="0" marL="0" rtl="0" algn="l">
              <a:spcBef>
                <a:spcPts val="0"/>
              </a:spcBef>
              <a:spcAft>
                <a:spcPts val="0"/>
              </a:spcAft>
              <a:buClr>
                <a:schemeClr val="dk1"/>
              </a:buClr>
              <a:buSzPct val="68750"/>
              <a:buFont typeface="Arial"/>
              <a:buNone/>
            </a:pPr>
            <a:r>
              <a:t/>
            </a:r>
            <a:endParaRPr sz="1600">
              <a:solidFill>
                <a:srgbClr val="0000FF"/>
              </a:solidFill>
              <a:latin typeface="Times New Roman"/>
              <a:ea typeface="Times New Roman"/>
              <a:cs typeface="Times New Roman"/>
              <a:sym typeface="Times New Roman"/>
            </a:endParaRPr>
          </a:p>
          <a:p>
            <a:pPr indent="0" lvl="0" marL="914400" rtl="0" algn="l">
              <a:spcBef>
                <a:spcPts val="0"/>
              </a:spcBef>
              <a:spcAft>
                <a:spcPts val="0"/>
              </a:spcAft>
              <a:buNone/>
            </a:pPr>
            <a:r>
              <a:t/>
            </a:r>
            <a:endParaRPr sz="6054">
              <a:solidFill>
                <a:srgbClr val="0000FF"/>
              </a:solidFill>
              <a:latin typeface="Times New Roman"/>
              <a:ea typeface="Times New Roman"/>
              <a:cs typeface="Times New Roman"/>
              <a:sym typeface="Times New Roman"/>
            </a:endParaRPr>
          </a:p>
          <a:p>
            <a:pPr indent="-353559" lvl="0" marL="457200" rtl="0" algn="l">
              <a:spcBef>
                <a:spcPts val="0"/>
              </a:spcBef>
              <a:spcAft>
                <a:spcPts val="0"/>
              </a:spcAft>
              <a:buClr>
                <a:srgbClr val="0000FF"/>
              </a:buClr>
              <a:buSzPct val="100000"/>
              <a:buFont typeface="Times New Roman"/>
              <a:buChar char="●"/>
            </a:pPr>
            <a:r>
              <a:rPr lang="en" sz="6054">
                <a:solidFill>
                  <a:srgbClr val="0000FF"/>
                </a:solidFill>
                <a:latin typeface="Times New Roman"/>
                <a:ea typeface="Times New Roman"/>
                <a:cs typeface="Times New Roman"/>
                <a:sym typeface="Times New Roman"/>
              </a:rPr>
              <a:t>Encountering the ‘otherness’ of a new language helps cultivate better self-understanding </a:t>
            </a:r>
            <a:endParaRPr sz="6054">
              <a:solidFill>
                <a:srgbClr val="0000FF"/>
              </a:solidFill>
              <a:latin typeface="Times New Roman"/>
              <a:ea typeface="Times New Roman"/>
              <a:cs typeface="Times New Roman"/>
              <a:sym typeface="Times New Roman"/>
            </a:endParaRPr>
          </a:p>
          <a:p>
            <a:pPr indent="-353559" lvl="0" marL="457200" rtl="0" algn="l">
              <a:spcBef>
                <a:spcPts val="0"/>
              </a:spcBef>
              <a:spcAft>
                <a:spcPts val="0"/>
              </a:spcAft>
              <a:buClr>
                <a:srgbClr val="0000FF"/>
              </a:buClr>
              <a:buSzPct val="100000"/>
              <a:buFont typeface="Times New Roman"/>
              <a:buChar char="●"/>
            </a:pPr>
            <a:r>
              <a:rPr lang="en" sz="6054">
                <a:solidFill>
                  <a:srgbClr val="0000FF"/>
                </a:solidFill>
                <a:latin typeface="Times New Roman"/>
                <a:ea typeface="Times New Roman"/>
                <a:cs typeface="Times New Roman"/>
                <a:sym typeface="Times New Roman"/>
              </a:rPr>
              <a:t>World language studies aim to foster ‘social pedagogy’ </a:t>
            </a:r>
            <a:endParaRPr sz="6054">
              <a:solidFill>
                <a:srgbClr val="0000FF"/>
              </a:solidFill>
              <a:latin typeface="Times New Roman"/>
              <a:ea typeface="Times New Roman"/>
              <a:cs typeface="Times New Roman"/>
              <a:sym typeface="Times New Roman"/>
            </a:endParaRPr>
          </a:p>
          <a:p>
            <a:pPr indent="0" lvl="0" marL="0" rtl="0" algn="l">
              <a:spcBef>
                <a:spcPts val="0"/>
              </a:spcBef>
              <a:spcAft>
                <a:spcPts val="0"/>
              </a:spcAft>
              <a:buNone/>
            </a:pPr>
            <a:r>
              <a:rPr lang="en" sz="6054">
                <a:solidFill>
                  <a:srgbClr val="0000FF"/>
                </a:solidFill>
                <a:latin typeface="Times New Roman"/>
                <a:ea typeface="Times New Roman"/>
                <a:cs typeface="Times New Roman"/>
                <a:sym typeface="Times New Roman"/>
              </a:rPr>
              <a:t>                                    </a:t>
            </a:r>
            <a:endParaRPr sz="6054">
              <a:solidFill>
                <a:srgbClr val="0000FF"/>
              </a:solidFill>
              <a:latin typeface="Times New Roman"/>
              <a:ea typeface="Times New Roman"/>
              <a:cs typeface="Times New Roman"/>
              <a:sym typeface="Times New Roman"/>
            </a:endParaRPr>
          </a:p>
          <a:p>
            <a:pPr indent="0" lvl="0" marL="0" rtl="0" algn="l">
              <a:spcBef>
                <a:spcPts val="0"/>
              </a:spcBef>
              <a:spcAft>
                <a:spcPts val="0"/>
              </a:spcAft>
              <a:buNone/>
            </a:pPr>
            <a:r>
              <a:t/>
            </a:r>
            <a:endParaRPr sz="6054">
              <a:solidFill>
                <a:srgbClr val="0000FF"/>
              </a:solidFill>
              <a:latin typeface="Times New Roman"/>
              <a:ea typeface="Times New Roman"/>
              <a:cs typeface="Times New Roman"/>
              <a:sym typeface="Times New Roman"/>
            </a:endParaRPr>
          </a:p>
          <a:p>
            <a:pPr indent="0" lvl="0" marL="914400" rtl="0" algn="l">
              <a:spcBef>
                <a:spcPts val="0"/>
              </a:spcBef>
              <a:spcAft>
                <a:spcPts val="0"/>
              </a:spcAft>
              <a:buNone/>
            </a:pPr>
            <a:r>
              <a:t/>
            </a:r>
            <a:endParaRPr sz="6054">
              <a:solidFill>
                <a:srgbClr val="0000FF"/>
              </a:solidFill>
              <a:latin typeface="Times New Roman"/>
              <a:ea typeface="Times New Roman"/>
              <a:cs typeface="Times New Roman"/>
              <a:sym typeface="Times New Roman"/>
            </a:endParaRPr>
          </a:p>
          <a:p>
            <a:pPr indent="457200" lvl="0" marL="0" rtl="0" algn="l">
              <a:spcBef>
                <a:spcPts val="0"/>
              </a:spcBef>
              <a:spcAft>
                <a:spcPts val="0"/>
              </a:spcAft>
              <a:buClr>
                <a:schemeClr val="dk1"/>
              </a:buClr>
              <a:buSzPct val="27976"/>
              <a:buFont typeface="Arial"/>
              <a:buNone/>
            </a:pPr>
            <a:r>
              <a:t/>
            </a:r>
            <a:endParaRPr sz="3931">
              <a:solidFill>
                <a:srgbClr val="0000FF"/>
              </a:solidFill>
              <a:latin typeface="Times New Roman"/>
              <a:ea typeface="Times New Roman"/>
              <a:cs typeface="Times New Roman"/>
              <a:sym typeface="Times New Roman"/>
            </a:endParaRPr>
          </a:p>
          <a:p>
            <a:pPr indent="0" lvl="0" marL="0" rtl="0" algn="l">
              <a:spcBef>
                <a:spcPts val="0"/>
              </a:spcBef>
              <a:spcAft>
                <a:spcPts val="1200"/>
              </a:spcAft>
              <a:buNone/>
            </a:pPr>
            <a:r>
              <a:t/>
            </a:r>
            <a:endParaRPr sz="1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49" name="Shape 349"/>
        <p:cNvGrpSpPr/>
        <p:nvPr/>
      </p:nvGrpSpPr>
      <p:grpSpPr>
        <a:xfrm>
          <a:off x="0" y="0"/>
          <a:ext cx="0" cy="0"/>
          <a:chOff x="0" y="0"/>
          <a:chExt cx="0" cy="0"/>
        </a:xfrm>
      </p:grpSpPr>
      <p:sp>
        <p:nvSpPr>
          <p:cNvPr id="350" name="Google Shape;350;p25"/>
          <p:cNvSpPr txBox="1"/>
          <p:nvPr>
            <p:ph type="title"/>
          </p:nvPr>
        </p:nvSpPr>
        <p:spPr>
          <a:xfrm>
            <a:off x="1303800" y="135575"/>
            <a:ext cx="7030500" cy="2084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2577"/>
              <a:t>Underlying objectives in the world language curriculum in Waldorf Schools: </a:t>
            </a:r>
            <a:endParaRPr sz="2577"/>
          </a:p>
          <a:p>
            <a:pPr indent="0" lvl="0" marL="0" rtl="0" algn="ctr">
              <a:spcBef>
                <a:spcPts val="0"/>
              </a:spcBef>
              <a:spcAft>
                <a:spcPts val="0"/>
              </a:spcAft>
              <a:buNone/>
            </a:pPr>
            <a:r>
              <a:t/>
            </a:r>
            <a:endParaRPr sz="2577"/>
          </a:p>
          <a:p>
            <a:pPr indent="0" lvl="0" marL="0" rtl="0" algn="ctr">
              <a:spcBef>
                <a:spcPts val="0"/>
              </a:spcBef>
              <a:spcAft>
                <a:spcPts val="0"/>
              </a:spcAft>
              <a:buNone/>
            </a:pPr>
            <a:r>
              <a:rPr lang="en" sz="2000">
                <a:latin typeface="Corsiva"/>
                <a:ea typeface="Corsiva"/>
                <a:cs typeface="Corsiva"/>
                <a:sym typeface="Corsiva"/>
              </a:rPr>
              <a:t>Cultivating Empathy,</a:t>
            </a:r>
            <a:endParaRPr b="0" sz="2000">
              <a:solidFill>
                <a:srgbClr val="0000FF"/>
              </a:solidFill>
              <a:latin typeface="Corsiva"/>
              <a:ea typeface="Corsiva"/>
              <a:cs typeface="Corsiva"/>
              <a:sym typeface="Corsiva"/>
            </a:endParaRPr>
          </a:p>
          <a:p>
            <a:pPr indent="0" lvl="0" marL="0" rtl="0" algn="ctr">
              <a:spcBef>
                <a:spcPts val="0"/>
              </a:spcBef>
              <a:spcAft>
                <a:spcPts val="0"/>
              </a:spcAft>
              <a:buNone/>
            </a:pPr>
            <a:r>
              <a:rPr lang="en" sz="2000">
                <a:latin typeface="Corsiva"/>
                <a:ea typeface="Corsiva"/>
                <a:cs typeface="Corsiva"/>
                <a:sym typeface="Corsiva"/>
              </a:rPr>
              <a:t>Interest in Others,</a:t>
            </a:r>
            <a:endParaRPr sz="2000">
              <a:latin typeface="Corsiva"/>
              <a:ea typeface="Corsiva"/>
              <a:cs typeface="Corsiva"/>
              <a:sym typeface="Corsiva"/>
            </a:endParaRPr>
          </a:p>
          <a:p>
            <a:pPr indent="0" lvl="0" marL="0" rtl="0" algn="ctr">
              <a:spcBef>
                <a:spcPts val="0"/>
              </a:spcBef>
              <a:spcAft>
                <a:spcPts val="0"/>
              </a:spcAft>
              <a:buNone/>
            </a:pPr>
            <a:r>
              <a:rPr lang="en" sz="2000">
                <a:latin typeface="Corsiva"/>
                <a:ea typeface="Corsiva"/>
                <a:cs typeface="Corsiva"/>
                <a:sym typeface="Corsiva"/>
              </a:rPr>
              <a:t>Social Consciousness</a:t>
            </a:r>
            <a:endParaRPr sz="2000">
              <a:latin typeface="Corsiva"/>
              <a:ea typeface="Corsiva"/>
              <a:cs typeface="Corsiva"/>
              <a:sym typeface="Corsiva"/>
            </a:endParaRPr>
          </a:p>
          <a:p>
            <a:pPr indent="0" lvl="0" marL="0" rtl="0" algn="ctr">
              <a:spcBef>
                <a:spcPts val="0"/>
              </a:spcBef>
              <a:spcAft>
                <a:spcPts val="0"/>
              </a:spcAft>
              <a:buNone/>
            </a:pPr>
            <a:r>
              <a:t/>
            </a:r>
            <a:endParaRPr sz="2577"/>
          </a:p>
          <a:p>
            <a:pPr indent="0" lvl="0" marL="0" rtl="0" algn="ctr">
              <a:spcBef>
                <a:spcPts val="0"/>
              </a:spcBef>
              <a:spcAft>
                <a:spcPts val="0"/>
              </a:spcAft>
              <a:buNone/>
            </a:pPr>
            <a:r>
              <a:t/>
            </a:r>
            <a:endParaRPr sz="2577"/>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 </a:t>
            </a:r>
            <a:endParaRPr/>
          </a:p>
        </p:txBody>
      </p:sp>
      <p:sp>
        <p:nvSpPr>
          <p:cNvPr id="351" name="Google Shape;351;p25"/>
          <p:cNvSpPr txBox="1"/>
          <p:nvPr>
            <p:ph idx="1" type="body"/>
          </p:nvPr>
        </p:nvSpPr>
        <p:spPr>
          <a:xfrm>
            <a:off x="624850" y="1990050"/>
            <a:ext cx="7709400" cy="2894400"/>
          </a:xfrm>
          <a:prstGeom prst="rect">
            <a:avLst/>
          </a:prstGeom>
        </p:spPr>
        <p:txBody>
          <a:bodyPr anchorCtr="0" anchor="t" bIns="91425" lIns="91425" spcFirstLastPara="1" rIns="91425" wrap="square" tIns="91425">
            <a:normAutofit fontScale="25000" lnSpcReduction="10000"/>
          </a:bodyPr>
          <a:lstStyle/>
          <a:p>
            <a:pPr indent="0" lvl="0" marL="457200" rtl="0" algn="ctr">
              <a:lnSpc>
                <a:spcPct val="100000"/>
              </a:lnSpc>
              <a:spcBef>
                <a:spcPts val="0"/>
              </a:spcBef>
              <a:spcAft>
                <a:spcPts val="0"/>
              </a:spcAft>
              <a:buNone/>
            </a:pPr>
            <a:r>
              <a:t/>
            </a:r>
            <a:endParaRPr b="1" sz="2800">
              <a:latin typeface="Maven Pro"/>
              <a:ea typeface="Maven Pro"/>
              <a:cs typeface="Maven Pro"/>
              <a:sym typeface="Maven Pro"/>
            </a:endParaRPr>
          </a:p>
          <a:p>
            <a:pPr indent="457200" lvl="0" marL="0" rtl="0" algn="l">
              <a:spcBef>
                <a:spcPts val="0"/>
              </a:spcBef>
              <a:spcAft>
                <a:spcPts val="0"/>
              </a:spcAft>
              <a:buClr>
                <a:schemeClr val="dk1"/>
              </a:buClr>
              <a:buSzPct val="68750"/>
              <a:buFont typeface="Arial"/>
              <a:buNone/>
            </a:pPr>
            <a:r>
              <a:t/>
            </a:r>
            <a:endParaRPr sz="1600">
              <a:solidFill>
                <a:srgbClr val="0000FF"/>
              </a:solidFill>
              <a:latin typeface="Times New Roman"/>
              <a:ea typeface="Times New Roman"/>
              <a:cs typeface="Times New Roman"/>
              <a:sym typeface="Times New Roman"/>
            </a:endParaRPr>
          </a:p>
          <a:p>
            <a:pPr indent="0" lvl="0" marL="914400" rtl="0" algn="l">
              <a:spcBef>
                <a:spcPts val="0"/>
              </a:spcBef>
              <a:spcAft>
                <a:spcPts val="0"/>
              </a:spcAft>
              <a:buNone/>
            </a:pPr>
            <a:r>
              <a:t/>
            </a:r>
            <a:endParaRPr sz="6054">
              <a:solidFill>
                <a:srgbClr val="0000FF"/>
              </a:solidFill>
              <a:latin typeface="Times New Roman"/>
              <a:ea typeface="Times New Roman"/>
              <a:cs typeface="Times New Roman"/>
              <a:sym typeface="Times New Roman"/>
            </a:endParaRPr>
          </a:p>
          <a:p>
            <a:pPr indent="-324722" lvl="0" marL="457200" rtl="0" algn="l">
              <a:spcBef>
                <a:spcPts val="0"/>
              </a:spcBef>
              <a:spcAft>
                <a:spcPts val="0"/>
              </a:spcAft>
              <a:buClr>
                <a:srgbClr val="0000FF"/>
              </a:buClr>
              <a:buSzPct val="100000"/>
              <a:buFont typeface="Times New Roman"/>
              <a:buChar char="●"/>
            </a:pPr>
            <a:r>
              <a:rPr lang="en" sz="6054">
                <a:solidFill>
                  <a:srgbClr val="0000FF"/>
                </a:solidFill>
                <a:latin typeface="Times New Roman"/>
                <a:ea typeface="Times New Roman"/>
                <a:cs typeface="Times New Roman"/>
                <a:sym typeface="Times New Roman"/>
              </a:rPr>
              <a:t>Encountering the ‘otherness’ of a new language helps cultivate better self-understanding </a:t>
            </a:r>
            <a:endParaRPr sz="6054">
              <a:solidFill>
                <a:srgbClr val="0000FF"/>
              </a:solidFill>
              <a:latin typeface="Times New Roman"/>
              <a:ea typeface="Times New Roman"/>
              <a:cs typeface="Times New Roman"/>
              <a:sym typeface="Times New Roman"/>
            </a:endParaRPr>
          </a:p>
          <a:p>
            <a:pPr indent="-324722" lvl="0" marL="457200" rtl="0" algn="l">
              <a:spcBef>
                <a:spcPts val="0"/>
              </a:spcBef>
              <a:spcAft>
                <a:spcPts val="0"/>
              </a:spcAft>
              <a:buClr>
                <a:srgbClr val="0000FF"/>
              </a:buClr>
              <a:buSzPct val="100000"/>
              <a:buFont typeface="Times New Roman"/>
              <a:buChar char="●"/>
            </a:pPr>
            <a:r>
              <a:rPr lang="en" sz="6054">
                <a:solidFill>
                  <a:srgbClr val="0000FF"/>
                </a:solidFill>
                <a:latin typeface="Times New Roman"/>
                <a:ea typeface="Times New Roman"/>
                <a:cs typeface="Times New Roman"/>
                <a:sym typeface="Times New Roman"/>
              </a:rPr>
              <a:t>World language studies aim to foster ‘social pedagogy’ </a:t>
            </a:r>
            <a:endParaRPr sz="6054">
              <a:solidFill>
                <a:srgbClr val="0000FF"/>
              </a:solidFill>
              <a:latin typeface="Times New Roman"/>
              <a:ea typeface="Times New Roman"/>
              <a:cs typeface="Times New Roman"/>
              <a:sym typeface="Times New Roman"/>
            </a:endParaRPr>
          </a:p>
          <a:p>
            <a:pPr indent="-324722" lvl="0" marL="457200" rtl="0" algn="l">
              <a:spcBef>
                <a:spcPts val="0"/>
              </a:spcBef>
              <a:spcAft>
                <a:spcPts val="0"/>
              </a:spcAft>
              <a:buClr>
                <a:srgbClr val="0000FF"/>
              </a:buClr>
              <a:buSzPct val="100000"/>
              <a:buFont typeface="Times New Roman"/>
              <a:buChar char="●"/>
            </a:pPr>
            <a:r>
              <a:rPr lang="en" sz="6054">
                <a:solidFill>
                  <a:srgbClr val="0000FF"/>
                </a:solidFill>
                <a:latin typeface="Times New Roman"/>
                <a:ea typeface="Times New Roman"/>
                <a:cs typeface="Times New Roman"/>
                <a:sym typeface="Times New Roman"/>
              </a:rPr>
              <a:t>Through stories and cultural lessons the child recognizes humanity across cultures with diverse views  </a:t>
            </a:r>
            <a:endParaRPr sz="6054">
              <a:solidFill>
                <a:srgbClr val="0000FF"/>
              </a:solidFill>
              <a:latin typeface="Times New Roman"/>
              <a:ea typeface="Times New Roman"/>
              <a:cs typeface="Times New Roman"/>
              <a:sym typeface="Times New Roman"/>
            </a:endParaRPr>
          </a:p>
          <a:p>
            <a:pPr indent="0" lvl="0" marL="0" rtl="0" algn="l">
              <a:spcBef>
                <a:spcPts val="0"/>
              </a:spcBef>
              <a:spcAft>
                <a:spcPts val="0"/>
              </a:spcAft>
              <a:buNone/>
            </a:pPr>
            <a:r>
              <a:t/>
            </a:r>
            <a:endParaRPr sz="6054">
              <a:solidFill>
                <a:srgbClr val="0000FF"/>
              </a:solidFill>
              <a:latin typeface="Times New Roman"/>
              <a:ea typeface="Times New Roman"/>
              <a:cs typeface="Times New Roman"/>
              <a:sym typeface="Times New Roman"/>
            </a:endParaRPr>
          </a:p>
          <a:p>
            <a:pPr indent="0" lvl="0" marL="0" rtl="0" algn="l">
              <a:spcBef>
                <a:spcPts val="0"/>
              </a:spcBef>
              <a:spcAft>
                <a:spcPts val="0"/>
              </a:spcAft>
              <a:buNone/>
            </a:pPr>
            <a:r>
              <a:rPr lang="en" sz="6054">
                <a:solidFill>
                  <a:srgbClr val="0000FF"/>
                </a:solidFill>
                <a:latin typeface="Times New Roman"/>
                <a:ea typeface="Times New Roman"/>
                <a:cs typeface="Times New Roman"/>
                <a:sym typeface="Times New Roman"/>
              </a:rPr>
              <a:t>                                    </a:t>
            </a:r>
            <a:endParaRPr sz="6054">
              <a:solidFill>
                <a:srgbClr val="0000FF"/>
              </a:solidFill>
              <a:latin typeface="Times New Roman"/>
              <a:ea typeface="Times New Roman"/>
              <a:cs typeface="Times New Roman"/>
              <a:sym typeface="Times New Roman"/>
            </a:endParaRPr>
          </a:p>
          <a:p>
            <a:pPr indent="0" lvl="0" marL="0" rtl="0" algn="l">
              <a:spcBef>
                <a:spcPts val="0"/>
              </a:spcBef>
              <a:spcAft>
                <a:spcPts val="0"/>
              </a:spcAft>
              <a:buNone/>
            </a:pPr>
            <a:r>
              <a:t/>
            </a:r>
            <a:endParaRPr sz="6054">
              <a:solidFill>
                <a:srgbClr val="0000FF"/>
              </a:solidFill>
              <a:latin typeface="Times New Roman"/>
              <a:ea typeface="Times New Roman"/>
              <a:cs typeface="Times New Roman"/>
              <a:sym typeface="Times New Roman"/>
            </a:endParaRPr>
          </a:p>
          <a:p>
            <a:pPr indent="0" lvl="0" marL="914400" rtl="0" algn="l">
              <a:spcBef>
                <a:spcPts val="0"/>
              </a:spcBef>
              <a:spcAft>
                <a:spcPts val="0"/>
              </a:spcAft>
              <a:buNone/>
            </a:pPr>
            <a:r>
              <a:t/>
            </a:r>
            <a:endParaRPr sz="6054">
              <a:solidFill>
                <a:srgbClr val="0000FF"/>
              </a:solidFill>
              <a:latin typeface="Times New Roman"/>
              <a:ea typeface="Times New Roman"/>
              <a:cs typeface="Times New Roman"/>
              <a:sym typeface="Times New Roman"/>
            </a:endParaRPr>
          </a:p>
          <a:p>
            <a:pPr indent="457200" lvl="0" marL="0" rtl="0" algn="l">
              <a:spcBef>
                <a:spcPts val="0"/>
              </a:spcBef>
              <a:spcAft>
                <a:spcPts val="0"/>
              </a:spcAft>
              <a:buClr>
                <a:schemeClr val="dk1"/>
              </a:buClr>
              <a:buSzPct val="27976"/>
              <a:buFont typeface="Arial"/>
              <a:buNone/>
            </a:pPr>
            <a:r>
              <a:t/>
            </a:r>
            <a:endParaRPr sz="3931">
              <a:solidFill>
                <a:srgbClr val="0000FF"/>
              </a:solidFill>
              <a:latin typeface="Times New Roman"/>
              <a:ea typeface="Times New Roman"/>
              <a:cs typeface="Times New Roman"/>
              <a:sym typeface="Times New Roman"/>
            </a:endParaRPr>
          </a:p>
          <a:p>
            <a:pPr indent="0" lvl="0" marL="0" rtl="0" algn="l">
              <a:spcBef>
                <a:spcPts val="0"/>
              </a:spcBef>
              <a:spcAft>
                <a:spcPts val="1200"/>
              </a:spcAft>
              <a:buNone/>
            </a:pPr>
            <a:r>
              <a:t/>
            </a:r>
            <a:endParaRPr sz="14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55" name="Shape 355"/>
        <p:cNvGrpSpPr/>
        <p:nvPr/>
      </p:nvGrpSpPr>
      <p:grpSpPr>
        <a:xfrm>
          <a:off x="0" y="0"/>
          <a:ext cx="0" cy="0"/>
          <a:chOff x="0" y="0"/>
          <a:chExt cx="0" cy="0"/>
        </a:xfrm>
      </p:grpSpPr>
      <p:sp>
        <p:nvSpPr>
          <p:cNvPr id="356" name="Google Shape;356;p26"/>
          <p:cNvSpPr txBox="1"/>
          <p:nvPr>
            <p:ph type="title"/>
          </p:nvPr>
        </p:nvSpPr>
        <p:spPr>
          <a:xfrm>
            <a:off x="1303800" y="135575"/>
            <a:ext cx="7030500" cy="2084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2577"/>
              <a:t>Underlying objectives in the world language curriculum in Waldorf Schools: </a:t>
            </a:r>
            <a:endParaRPr sz="2577"/>
          </a:p>
          <a:p>
            <a:pPr indent="0" lvl="0" marL="0" rtl="0" algn="ctr">
              <a:spcBef>
                <a:spcPts val="0"/>
              </a:spcBef>
              <a:spcAft>
                <a:spcPts val="0"/>
              </a:spcAft>
              <a:buNone/>
            </a:pPr>
            <a:r>
              <a:t/>
            </a:r>
            <a:endParaRPr sz="2577"/>
          </a:p>
          <a:p>
            <a:pPr indent="0" lvl="0" marL="0" rtl="0" algn="ctr">
              <a:spcBef>
                <a:spcPts val="0"/>
              </a:spcBef>
              <a:spcAft>
                <a:spcPts val="0"/>
              </a:spcAft>
              <a:buNone/>
            </a:pPr>
            <a:r>
              <a:rPr lang="en" sz="2000">
                <a:latin typeface="Corsiva"/>
                <a:ea typeface="Corsiva"/>
                <a:cs typeface="Corsiva"/>
                <a:sym typeface="Corsiva"/>
              </a:rPr>
              <a:t>Cultivating Empathy,</a:t>
            </a:r>
            <a:endParaRPr b="0" sz="2000">
              <a:solidFill>
                <a:srgbClr val="0000FF"/>
              </a:solidFill>
              <a:latin typeface="Corsiva"/>
              <a:ea typeface="Corsiva"/>
              <a:cs typeface="Corsiva"/>
              <a:sym typeface="Corsiva"/>
            </a:endParaRPr>
          </a:p>
          <a:p>
            <a:pPr indent="0" lvl="0" marL="0" rtl="0" algn="ctr">
              <a:spcBef>
                <a:spcPts val="0"/>
              </a:spcBef>
              <a:spcAft>
                <a:spcPts val="0"/>
              </a:spcAft>
              <a:buNone/>
            </a:pPr>
            <a:r>
              <a:rPr lang="en" sz="2000">
                <a:latin typeface="Corsiva"/>
                <a:ea typeface="Corsiva"/>
                <a:cs typeface="Corsiva"/>
                <a:sym typeface="Corsiva"/>
              </a:rPr>
              <a:t>Interest in Others,</a:t>
            </a:r>
            <a:endParaRPr sz="2000">
              <a:latin typeface="Corsiva"/>
              <a:ea typeface="Corsiva"/>
              <a:cs typeface="Corsiva"/>
              <a:sym typeface="Corsiva"/>
            </a:endParaRPr>
          </a:p>
          <a:p>
            <a:pPr indent="0" lvl="0" marL="0" rtl="0" algn="ctr">
              <a:spcBef>
                <a:spcPts val="0"/>
              </a:spcBef>
              <a:spcAft>
                <a:spcPts val="0"/>
              </a:spcAft>
              <a:buNone/>
            </a:pPr>
            <a:r>
              <a:rPr lang="en" sz="2000">
                <a:latin typeface="Corsiva"/>
                <a:ea typeface="Corsiva"/>
                <a:cs typeface="Corsiva"/>
                <a:sym typeface="Corsiva"/>
              </a:rPr>
              <a:t>Social Consciousness</a:t>
            </a:r>
            <a:endParaRPr sz="2000">
              <a:latin typeface="Corsiva"/>
              <a:ea typeface="Corsiva"/>
              <a:cs typeface="Corsiva"/>
              <a:sym typeface="Corsiva"/>
            </a:endParaRPr>
          </a:p>
          <a:p>
            <a:pPr indent="0" lvl="0" marL="0" rtl="0" algn="ctr">
              <a:spcBef>
                <a:spcPts val="0"/>
              </a:spcBef>
              <a:spcAft>
                <a:spcPts val="0"/>
              </a:spcAft>
              <a:buNone/>
            </a:pPr>
            <a:r>
              <a:t/>
            </a:r>
            <a:endParaRPr sz="2577"/>
          </a:p>
          <a:p>
            <a:pPr indent="0" lvl="0" marL="0" rtl="0" algn="ctr">
              <a:spcBef>
                <a:spcPts val="0"/>
              </a:spcBef>
              <a:spcAft>
                <a:spcPts val="0"/>
              </a:spcAft>
              <a:buNone/>
            </a:pPr>
            <a:r>
              <a:t/>
            </a:r>
            <a:endParaRPr sz="2577"/>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 </a:t>
            </a:r>
            <a:endParaRPr/>
          </a:p>
        </p:txBody>
      </p:sp>
      <p:sp>
        <p:nvSpPr>
          <p:cNvPr id="357" name="Google Shape;357;p26"/>
          <p:cNvSpPr txBox="1"/>
          <p:nvPr>
            <p:ph idx="1" type="body"/>
          </p:nvPr>
        </p:nvSpPr>
        <p:spPr>
          <a:xfrm>
            <a:off x="624850" y="1990050"/>
            <a:ext cx="7709400" cy="2894400"/>
          </a:xfrm>
          <a:prstGeom prst="rect">
            <a:avLst/>
          </a:prstGeom>
        </p:spPr>
        <p:txBody>
          <a:bodyPr anchorCtr="0" anchor="t" bIns="91425" lIns="91425" spcFirstLastPara="1" rIns="91425" wrap="square" tIns="91425">
            <a:normAutofit fontScale="25000" lnSpcReduction="20000"/>
          </a:bodyPr>
          <a:lstStyle/>
          <a:p>
            <a:pPr indent="0" lvl="0" marL="457200" rtl="0" algn="ctr">
              <a:lnSpc>
                <a:spcPct val="100000"/>
              </a:lnSpc>
              <a:spcBef>
                <a:spcPts val="0"/>
              </a:spcBef>
              <a:spcAft>
                <a:spcPts val="0"/>
              </a:spcAft>
              <a:buNone/>
            </a:pPr>
            <a:r>
              <a:t/>
            </a:r>
            <a:endParaRPr b="1" sz="2800">
              <a:latin typeface="Maven Pro"/>
              <a:ea typeface="Maven Pro"/>
              <a:cs typeface="Maven Pro"/>
              <a:sym typeface="Maven Pro"/>
            </a:endParaRPr>
          </a:p>
          <a:p>
            <a:pPr indent="457200" lvl="0" marL="0" rtl="0" algn="l">
              <a:spcBef>
                <a:spcPts val="0"/>
              </a:spcBef>
              <a:spcAft>
                <a:spcPts val="0"/>
              </a:spcAft>
              <a:buClr>
                <a:schemeClr val="dk1"/>
              </a:buClr>
              <a:buSzPct val="68750"/>
              <a:buFont typeface="Arial"/>
              <a:buNone/>
            </a:pPr>
            <a:r>
              <a:t/>
            </a:r>
            <a:endParaRPr sz="1600">
              <a:solidFill>
                <a:srgbClr val="0000FF"/>
              </a:solidFill>
              <a:latin typeface="Times New Roman"/>
              <a:ea typeface="Times New Roman"/>
              <a:cs typeface="Times New Roman"/>
              <a:sym typeface="Times New Roman"/>
            </a:endParaRPr>
          </a:p>
          <a:p>
            <a:pPr indent="0" lvl="0" marL="914400" rtl="0" algn="l">
              <a:spcBef>
                <a:spcPts val="0"/>
              </a:spcBef>
              <a:spcAft>
                <a:spcPts val="0"/>
              </a:spcAft>
              <a:buNone/>
            </a:pPr>
            <a:r>
              <a:t/>
            </a:r>
            <a:endParaRPr sz="6054">
              <a:solidFill>
                <a:srgbClr val="0000FF"/>
              </a:solidFill>
              <a:latin typeface="Times New Roman"/>
              <a:ea typeface="Times New Roman"/>
              <a:cs typeface="Times New Roman"/>
              <a:sym typeface="Times New Roman"/>
            </a:endParaRPr>
          </a:p>
          <a:p>
            <a:pPr indent="-324722" lvl="0" marL="457200" rtl="0" algn="l">
              <a:spcBef>
                <a:spcPts val="0"/>
              </a:spcBef>
              <a:spcAft>
                <a:spcPts val="0"/>
              </a:spcAft>
              <a:buClr>
                <a:srgbClr val="0000FF"/>
              </a:buClr>
              <a:buSzPct val="100000"/>
              <a:buFont typeface="Times New Roman"/>
              <a:buChar char="●"/>
            </a:pPr>
            <a:r>
              <a:rPr lang="en" sz="6054">
                <a:solidFill>
                  <a:srgbClr val="0000FF"/>
                </a:solidFill>
                <a:latin typeface="Times New Roman"/>
                <a:ea typeface="Times New Roman"/>
                <a:cs typeface="Times New Roman"/>
                <a:sym typeface="Times New Roman"/>
              </a:rPr>
              <a:t>Encountering the ‘otherness’ of a new language helps cultivate better self-understanding </a:t>
            </a:r>
            <a:endParaRPr sz="6054">
              <a:solidFill>
                <a:srgbClr val="0000FF"/>
              </a:solidFill>
              <a:latin typeface="Times New Roman"/>
              <a:ea typeface="Times New Roman"/>
              <a:cs typeface="Times New Roman"/>
              <a:sym typeface="Times New Roman"/>
            </a:endParaRPr>
          </a:p>
          <a:p>
            <a:pPr indent="-324722" lvl="0" marL="457200" rtl="0" algn="l">
              <a:spcBef>
                <a:spcPts val="0"/>
              </a:spcBef>
              <a:spcAft>
                <a:spcPts val="0"/>
              </a:spcAft>
              <a:buClr>
                <a:srgbClr val="0000FF"/>
              </a:buClr>
              <a:buSzPct val="100000"/>
              <a:buFont typeface="Times New Roman"/>
              <a:buChar char="●"/>
            </a:pPr>
            <a:r>
              <a:rPr lang="en" sz="6054">
                <a:solidFill>
                  <a:srgbClr val="0000FF"/>
                </a:solidFill>
                <a:latin typeface="Times New Roman"/>
                <a:ea typeface="Times New Roman"/>
                <a:cs typeface="Times New Roman"/>
                <a:sym typeface="Times New Roman"/>
              </a:rPr>
              <a:t>World language studies aim to foster ‘social pedagogy’ </a:t>
            </a:r>
            <a:endParaRPr sz="6054">
              <a:solidFill>
                <a:srgbClr val="0000FF"/>
              </a:solidFill>
              <a:latin typeface="Times New Roman"/>
              <a:ea typeface="Times New Roman"/>
              <a:cs typeface="Times New Roman"/>
              <a:sym typeface="Times New Roman"/>
            </a:endParaRPr>
          </a:p>
          <a:p>
            <a:pPr indent="-324722" lvl="0" marL="457200" rtl="0" algn="l">
              <a:spcBef>
                <a:spcPts val="0"/>
              </a:spcBef>
              <a:spcAft>
                <a:spcPts val="0"/>
              </a:spcAft>
              <a:buClr>
                <a:srgbClr val="0000FF"/>
              </a:buClr>
              <a:buSzPct val="100000"/>
              <a:buFont typeface="Times New Roman"/>
              <a:buChar char="●"/>
            </a:pPr>
            <a:r>
              <a:rPr lang="en" sz="6054">
                <a:solidFill>
                  <a:srgbClr val="0000FF"/>
                </a:solidFill>
                <a:latin typeface="Times New Roman"/>
                <a:ea typeface="Times New Roman"/>
                <a:cs typeface="Times New Roman"/>
                <a:sym typeface="Times New Roman"/>
              </a:rPr>
              <a:t>Through stories and cultural lessons the child recognizes humanity across cultures with diverse views  </a:t>
            </a:r>
            <a:endParaRPr sz="6054">
              <a:solidFill>
                <a:srgbClr val="0000FF"/>
              </a:solidFill>
              <a:latin typeface="Times New Roman"/>
              <a:ea typeface="Times New Roman"/>
              <a:cs typeface="Times New Roman"/>
              <a:sym typeface="Times New Roman"/>
            </a:endParaRPr>
          </a:p>
          <a:p>
            <a:pPr indent="-324722" lvl="0" marL="457200" rtl="0" algn="l">
              <a:spcBef>
                <a:spcPts val="0"/>
              </a:spcBef>
              <a:spcAft>
                <a:spcPts val="0"/>
              </a:spcAft>
              <a:buClr>
                <a:srgbClr val="0000FF"/>
              </a:buClr>
              <a:buSzPct val="100000"/>
              <a:buFont typeface="Times New Roman"/>
              <a:buChar char="●"/>
            </a:pPr>
            <a:r>
              <a:rPr lang="en" sz="6054">
                <a:solidFill>
                  <a:srgbClr val="0000FF"/>
                </a:solidFill>
                <a:latin typeface="Times New Roman"/>
                <a:ea typeface="Times New Roman"/>
                <a:cs typeface="Times New Roman"/>
                <a:sym typeface="Times New Roman"/>
              </a:rPr>
              <a:t>Lead the child toward empathy and heightened social conscience through the cultural lessons</a:t>
            </a:r>
            <a:endParaRPr sz="6054">
              <a:solidFill>
                <a:srgbClr val="0000FF"/>
              </a:solidFill>
              <a:latin typeface="Times New Roman"/>
              <a:ea typeface="Times New Roman"/>
              <a:cs typeface="Times New Roman"/>
              <a:sym typeface="Times New Roman"/>
            </a:endParaRPr>
          </a:p>
          <a:p>
            <a:pPr indent="-324722" lvl="0" marL="457200" rtl="0" algn="l">
              <a:spcBef>
                <a:spcPts val="0"/>
              </a:spcBef>
              <a:spcAft>
                <a:spcPts val="0"/>
              </a:spcAft>
              <a:buClr>
                <a:srgbClr val="0000FF"/>
              </a:buClr>
              <a:buSzPct val="100000"/>
              <a:buFont typeface="Times New Roman"/>
              <a:buChar char="●"/>
            </a:pPr>
            <a:r>
              <a:rPr lang="en" sz="6054">
                <a:solidFill>
                  <a:srgbClr val="0000FF"/>
                </a:solidFill>
                <a:latin typeface="Times New Roman"/>
                <a:ea typeface="Times New Roman"/>
                <a:cs typeface="Times New Roman"/>
                <a:sym typeface="Times New Roman"/>
              </a:rPr>
              <a:t>Cultivate joy and a love of learning languages that leads the students to a sense of being global citizens</a:t>
            </a:r>
            <a:endParaRPr sz="6054">
              <a:solidFill>
                <a:srgbClr val="0000FF"/>
              </a:solidFill>
              <a:latin typeface="Times New Roman"/>
              <a:ea typeface="Times New Roman"/>
              <a:cs typeface="Times New Roman"/>
              <a:sym typeface="Times New Roman"/>
            </a:endParaRPr>
          </a:p>
          <a:p>
            <a:pPr indent="0" lvl="0" marL="0" rtl="0" algn="l">
              <a:spcBef>
                <a:spcPts val="0"/>
              </a:spcBef>
              <a:spcAft>
                <a:spcPts val="0"/>
              </a:spcAft>
              <a:buNone/>
            </a:pPr>
            <a:r>
              <a:t/>
            </a:r>
            <a:endParaRPr sz="6054">
              <a:solidFill>
                <a:srgbClr val="0000FF"/>
              </a:solidFill>
              <a:latin typeface="Times New Roman"/>
              <a:ea typeface="Times New Roman"/>
              <a:cs typeface="Times New Roman"/>
              <a:sym typeface="Times New Roman"/>
            </a:endParaRPr>
          </a:p>
          <a:p>
            <a:pPr indent="0" lvl="0" marL="0" rtl="0" algn="l">
              <a:spcBef>
                <a:spcPts val="0"/>
              </a:spcBef>
              <a:spcAft>
                <a:spcPts val="0"/>
              </a:spcAft>
              <a:buNone/>
            </a:pPr>
            <a:r>
              <a:rPr lang="en" sz="6054">
                <a:solidFill>
                  <a:srgbClr val="0000FF"/>
                </a:solidFill>
                <a:latin typeface="Times New Roman"/>
                <a:ea typeface="Times New Roman"/>
                <a:cs typeface="Times New Roman"/>
                <a:sym typeface="Times New Roman"/>
              </a:rPr>
              <a:t>                                    </a:t>
            </a:r>
            <a:endParaRPr sz="6054">
              <a:solidFill>
                <a:srgbClr val="0000FF"/>
              </a:solidFill>
              <a:latin typeface="Times New Roman"/>
              <a:ea typeface="Times New Roman"/>
              <a:cs typeface="Times New Roman"/>
              <a:sym typeface="Times New Roman"/>
            </a:endParaRPr>
          </a:p>
          <a:p>
            <a:pPr indent="0" lvl="0" marL="0" rtl="0" algn="l">
              <a:spcBef>
                <a:spcPts val="0"/>
              </a:spcBef>
              <a:spcAft>
                <a:spcPts val="0"/>
              </a:spcAft>
              <a:buNone/>
            </a:pPr>
            <a:r>
              <a:t/>
            </a:r>
            <a:endParaRPr sz="6054">
              <a:solidFill>
                <a:srgbClr val="0000FF"/>
              </a:solidFill>
              <a:latin typeface="Times New Roman"/>
              <a:ea typeface="Times New Roman"/>
              <a:cs typeface="Times New Roman"/>
              <a:sym typeface="Times New Roman"/>
            </a:endParaRPr>
          </a:p>
          <a:p>
            <a:pPr indent="0" lvl="0" marL="914400" rtl="0" algn="l">
              <a:spcBef>
                <a:spcPts val="0"/>
              </a:spcBef>
              <a:spcAft>
                <a:spcPts val="0"/>
              </a:spcAft>
              <a:buNone/>
            </a:pPr>
            <a:r>
              <a:t/>
            </a:r>
            <a:endParaRPr sz="6054">
              <a:solidFill>
                <a:srgbClr val="0000FF"/>
              </a:solidFill>
              <a:latin typeface="Times New Roman"/>
              <a:ea typeface="Times New Roman"/>
              <a:cs typeface="Times New Roman"/>
              <a:sym typeface="Times New Roman"/>
            </a:endParaRPr>
          </a:p>
          <a:p>
            <a:pPr indent="457200" lvl="0" marL="0" rtl="0" algn="l">
              <a:spcBef>
                <a:spcPts val="0"/>
              </a:spcBef>
              <a:spcAft>
                <a:spcPts val="0"/>
              </a:spcAft>
              <a:buClr>
                <a:schemeClr val="dk1"/>
              </a:buClr>
              <a:buSzPct val="27976"/>
              <a:buFont typeface="Arial"/>
              <a:buNone/>
            </a:pPr>
            <a:r>
              <a:t/>
            </a:r>
            <a:endParaRPr sz="3931">
              <a:solidFill>
                <a:srgbClr val="0000FF"/>
              </a:solidFill>
              <a:latin typeface="Times New Roman"/>
              <a:ea typeface="Times New Roman"/>
              <a:cs typeface="Times New Roman"/>
              <a:sym typeface="Times New Roman"/>
            </a:endParaRPr>
          </a:p>
          <a:p>
            <a:pPr indent="0" lvl="0" marL="0" rtl="0" algn="l">
              <a:spcBef>
                <a:spcPts val="0"/>
              </a:spcBef>
              <a:spcAft>
                <a:spcPts val="1200"/>
              </a:spcAft>
              <a:buNone/>
            </a:pPr>
            <a:r>
              <a:t/>
            </a:r>
            <a:endParaRPr sz="14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61" name="Shape 361"/>
        <p:cNvGrpSpPr/>
        <p:nvPr/>
      </p:nvGrpSpPr>
      <p:grpSpPr>
        <a:xfrm>
          <a:off x="0" y="0"/>
          <a:ext cx="0" cy="0"/>
          <a:chOff x="0" y="0"/>
          <a:chExt cx="0" cy="0"/>
        </a:xfrm>
      </p:grpSpPr>
      <p:sp>
        <p:nvSpPr>
          <p:cNvPr id="362" name="Google Shape;362;p27"/>
          <p:cNvSpPr txBox="1"/>
          <p:nvPr>
            <p:ph type="title"/>
          </p:nvPr>
        </p:nvSpPr>
        <p:spPr>
          <a:xfrm>
            <a:off x="1303800" y="694850"/>
            <a:ext cx="7030500" cy="2880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3000"/>
              <a:t>How do we bring this </a:t>
            </a:r>
            <a:endParaRPr sz="3000"/>
          </a:p>
          <a:p>
            <a:pPr indent="0" lvl="0" marL="0" rtl="0" algn="ctr">
              <a:spcBef>
                <a:spcPts val="0"/>
              </a:spcBef>
              <a:spcAft>
                <a:spcPts val="0"/>
              </a:spcAft>
              <a:buNone/>
            </a:pPr>
            <a:r>
              <a:rPr lang="en" sz="3000"/>
              <a:t>unique approach </a:t>
            </a:r>
            <a:endParaRPr sz="3000"/>
          </a:p>
          <a:p>
            <a:pPr indent="0" lvl="0" marL="0" rtl="0" algn="ctr">
              <a:spcBef>
                <a:spcPts val="0"/>
              </a:spcBef>
              <a:spcAft>
                <a:spcPts val="0"/>
              </a:spcAft>
              <a:buNone/>
            </a:pPr>
            <a:r>
              <a:rPr lang="en" sz="3000"/>
              <a:t>into the language classroom?</a:t>
            </a:r>
            <a:endParaRPr sz="3000"/>
          </a:p>
        </p:txBody>
      </p:sp>
      <p:sp>
        <p:nvSpPr>
          <p:cNvPr id="363" name="Google Shape;363;p27"/>
          <p:cNvSpPr txBox="1"/>
          <p:nvPr>
            <p:ph idx="1" type="body"/>
          </p:nvPr>
        </p:nvSpPr>
        <p:spPr>
          <a:xfrm>
            <a:off x="833075" y="2359550"/>
            <a:ext cx="7462500" cy="15468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sz="1600"/>
              <a:t>Creating developmentally appropriate lesson plans, founded in these objectives, and incorporating the three elements of</a:t>
            </a:r>
            <a:endParaRPr sz="1600"/>
          </a:p>
          <a:p>
            <a:pPr indent="0" lvl="0" marL="0" rtl="0" algn="l">
              <a:spcBef>
                <a:spcPts val="1200"/>
              </a:spcBef>
              <a:spcAft>
                <a:spcPts val="0"/>
              </a:spcAft>
              <a:buNone/>
            </a:pPr>
            <a:r>
              <a:t/>
            </a:r>
            <a:endParaRPr sz="1600"/>
          </a:p>
          <a:p>
            <a:pPr indent="0" lvl="0" marL="0" rtl="0" algn="ctr">
              <a:spcBef>
                <a:spcPts val="1200"/>
              </a:spcBef>
              <a:spcAft>
                <a:spcPts val="1200"/>
              </a:spcAft>
              <a:buNone/>
            </a:pPr>
            <a:r>
              <a:rPr lang="en" sz="1800">
                <a:solidFill>
                  <a:srgbClr val="990000"/>
                </a:solidFill>
              </a:rPr>
              <a:t>Thinking, Feeling, Willing</a:t>
            </a:r>
            <a:endParaRPr sz="1800">
              <a:solidFill>
                <a:srgbClr val="99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67" name="Shape 367"/>
        <p:cNvGrpSpPr/>
        <p:nvPr/>
      </p:nvGrpSpPr>
      <p:grpSpPr>
        <a:xfrm>
          <a:off x="0" y="0"/>
          <a:ext cx="0" cy="0"/>
          <a:chOff x="0" y="0"/>
          <a:chExt cx="0" cy="0"/>
        </a:xfrm>
      </p:grpSpPr>
      <p:sp>
        <p:nvSpPr>
          <p:cNvPr id="368" name="Google Shape;368;p28"/>
          <p:cNvSpPr txBox="1"/>
          <p:nvPr>
            <p:ph idx="1" type="body"/>
          </p:nvPr>
        </p:nvSpPr>
        <p:spPr>
          <a:xfrm>
            <a:off x="710650" y="161000"/>
            <a:ext cx="5780700" cy="22878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688"/>
              <a:buNone/>
            </a:pPr>
            <a:r>
              <a:rPr lang="en" sz="1712">
                <a:solidFill>
                  <a:srgbClr val="990000"/>
                </a:solidFill>
                <a:latin typeface="Maven Pro"/>
                <a:ea typeface="Maven Pro"/>
                <a:cs typeface="Maven Pro"/>
                <a:sym typeface="Maven Pro"/>
              </a:rPr>
              <a:t>Feeling:</a:t>
            </a:r>
            <a:r>
              <a:rPr lang="en" sz="1712">
                <a:solidFill>
                  <a:srgbClr val="990000"/>
                </a:solidFill>
              </a:rPr>
              <a:t>  </a:t>
            </a:r>
            <a:r>
              <a:rPr lang="en" sz="1512"/>
              <a:t>   (approx 5-10 minutes, depending on age)</a:t>
            </a:r>
            <a:endParaRPr sz="1400"/>
          </a:p>
          <a:p>
            <a:pPr indent="-317500" lvl="0" marL="457200" rtl="0" algn="l">
              <a:lnSpc>
                <a:spcPct val="95000"/>
              </a:lnSpc>
              <a:spcBef>
                <a:spcPts val="1200"/>
              </a:spcBef>
              <a:spcAft>
                <a:spcPts val="0"/>
              </a:spcAft>
              <a:buSzPts val="1400"/>
              <a:buChar char="●"/>
            </a:pPr>
            <a:r>
              <a:rPr lang="en" sz="1400"/>
              <a:t>Whole class participates in rhythmic warm up       </a:t>
            </a:r>
            <a:endParaRPr sz="1400"/>
          </a:p>
          <a:p>
            <a:pPr indent="-317500" lvl="0" marL="457200" rtl="0" algn="l">
              <a:lnSpc>
                <a:spcPct val="95000"/>
              </a:lnSpc>
              <a:spcBef>
                <a:spcPts val="0"/>
              </a:spcBef>
              <a:spcAft>
                <a:spcPts val="0"/>
              </a:spcAft>
              <a:buSzPts val="1400"/>
              <a:buChar char="●"/>
            </a:pPr>
            <a:r>
              <a:rPr lang="en" sz="1400"/>
              <a:t>Reconnects with teacher and language through song and verse; feeling the sounds, cadence, rhythm of language in culturally authentic material (ie. folk songs, rhymes)</a:t>
            </a:r>
            <a:endParaRPr sz="1400"/>
          </a:p>
          <a:p>
            <a:pPr indent="-317500" lvl="0" marL="457200" rtl="0" algn="l">
              <a:spcBef>
                <a:spcPts val="0"/>
              </a:spcBef>
              <a:spcAft>
                <a:spcPts val="0"/>
              </a:spcAft>
              <a:buSzPts val="1400"/>
              <a:buChar char="●"/>
            </a:pPr>
            <a:r>
              <a:rPr lang="en" sz="1400">
                <a:solidFill>
                  <a:srgbClr val="000000"/>
                </a:solidFill>
              </a:rPr>
              <a:t>Kinesthetics connected to auditory/visual helps facilitate memory, joy of learning</a:t>
            </a:r>
            <a:endParaRPr sz="1400"/>
          </a:p>
          <a:p>
            <a:pPr indent="-317500" lvl="0" marL="457200" rtl="0" algn="l">
              <a:lnSpc>
                <a:spcPct val="95000"/>
              </a:lnSpc>
              <a:spcBef>
                <a:spcPts val="0"/>
              </a:spcBef>
              <a:spcAft>
                <a:spcPts val="0"/>
              </a:spcAft>
              <a:buSzPts val="1400"/>
              <a:buChar char="●"/>
            </a:pPr>
            <a:r>
              <a:rPr lang="en" sz="1400"/>
              <a:t>Recapitulation of last lesson to prepare for new content</a:t>
            </a:r>
            <a:endParaRPr sz="1400"/>
          </a:p>
          <a:p>
            <a:pPr indent="-317500" lvl="0" marL="457200" rtl="0" algn="l">
              <a:lnSpc>
                <a:spcPct val="95000"/>
              </a:lnSpc>
              <a:spcBef>
                <a:spcPts val="0"/>
              </a:spcBef>
              <a:spcAft>
                <a:spcPts val="0"/>
              </a:spcAft>
              <a:buSzPts val="1400"/>
              <a:buChar char="●"/>
            </a:pPr>
            <a:r>
              <a:rPr lang="en" sz="1400"/>
              <a:t>Conversational exercises, vocabulary games, </a:t>
            </a:r>
            <a:endParaRPr sz="1400"/>
          </a:p>
        </p:txBody>
      </p:sp>
      <p:pic>
        <p:nvPicPr>
          <p:cNvPr id="369" name="Google Shape;369;p28"/>
          <p:cNvPicPr preferRelativeResize="0"/>
          <p:nvPr/>
        </p:nvPicPr>
        <p:blipFill>
          <a:blip r:embed="rId3">
            <a:alphaModFix/>
          </a:blip>
          <a:stretch>
            <a:fillRect/>
          </a:stretch>
        </p:blipFill>
        <p:spPr>
          <a:xfrm>
            <a:off x="6594950" y="72037"/>
            <a:ext cx="2499724" cy="2499724"/>
          </a:xfrm>
          <a:prstGeom prst="rect">
            <a:avLst/>
          </a:prstGeom>
          <a:noFill/>
          <a:ln>
            <a:noFill/>
          </a:ln>
        </p:spPr>
      </p:pic>
      <p:pic>
        <p:nvPicPr>
          <p:cNvPr id="370" name="Google Shape;370;p28"/>
          <p:cNvPicPr preferRelativeResize="0"/>
          <p:nvPr/>
        </p:nvPicPr>
        <p:blipFill>
          <a:blip r:embed="rId4">
            <a:alphaModFix/>
          </a:blip>
          <a:stretch>
            <a:fillRect/>
          </a:stretch>
        </p:blipFill>
        <p:spPr>
          <a:xfrm>
            <a:off x="139275" y="2448750"/>
            <a:ext cx="3748362" cy="2499725"/>
          </a:xfrm>
          <a:prstGeom prst="rect">
            <a:avLst/>
          </a:prstGeom>
          <a:noFill/>
          <a:ln>
            <a:noFill/>
          </a:ln>
        </p:spPr>
      </p:pic>
      <p:pic>
        <p:nvPicPr>
          <p:cNvPr id="371" name="Google Shape;371;p28"/>
          <p:cNvPicPr preferRelativeResize="0"/>
          <p:nvPr/>
        </p:nvPicPr>
        <p:blipFill>
          <a:blip r:embed="rId5">
            <a:alphaModFix/>
          </a:blip>
          <a:stretch>
            <a:fillRect/>
          </a:stretch>
        </p:blipFill>
        <p:spPr>
          <a:xfrm>
            <a:off x="4040037" y="2601200"/>
            <a:ext cx="2402514" cy="2369667"/>
          </a:xfrm>
          <a:prstGeom prst="rect">
            <a:avLst/>
          </a:prstGeom>
          <a:noFill/>
          <a:ln>
            <a:noFill/>
          </a:ln>
        </p:spPr>
      </p:pic>
      <p:pic>
        <p:nvPicPr>
          <p:cNvPr id="372" name="Google Shape;372;p28"/>
          <p:cNvPicPr preferRelativeResize="0"/>
          <p:nvPr/>
        </p:nvPicPr>
        <p:blipFill>
          <a:blip r:embed="rId6">
            <a:alphaModFix/>
          </a:blip>
          <a:stretch>
            <a:fillRect/>
          </a:stretch>
        </p:blipFill>
        <p:spPr>
          <a:xfrm>
            <a:off x="6491350" y="2660675"/>
            <a:ext cx="2612721" cy="2287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76" name="Shape 376"/>
        <p:cNvGrpSpPr/>
        <p:nvPr/>
      </p:nvGrpSpPr>
      <p:grpSpPr>
        <a:xfrm>
          <a:off x="0" y="0"/>
          <a:ext cx="0" cy="0"/>
          <a:chOff x="0" y="0"/>
          <a:chExt cx="0" cy="0"/>
        </a:xfrm>
      </p:grpSpPr>
      <p:sp>
        <p:nvSpPr>
          <p:cNvPr id="377" name="Google Shape;377;p29"/>
          <p:cNvSpPr txBox="1"/>
          <p:nvPr>
            <p:ph idx="1" type="body"/>
          </p:nvPr>
        </p:nvSpPr>
        <p:spPr>
          <a:xfrm>
            <a:off x="693700" y="67775"/>
            <a:ext cx="5932800" cy="2423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688"/>
              <a:buNone/>
            </a:pPr>
            <a:r>
              <a:t/>
            </a:r>
            <a:endParaRPr sz="1712">
              <a:solidFill>
                <a:srgbClr val="990000"/>
              </a:solidFill>
              <a:latin typeface="Maven Pro"/>
              <a:ea typeface="Maven Pro"/>
              <a:cs typeface="Maven Pro"/>
              <a:sym typeface="Maven Pro"/>
            </a:endParaRPr>
          </a:p>
          <a:p>
            <a:pPr indent="0" lvl="0" marL="0" rtl="0" algn="l">
              <a:lnSpc>
                <a:spcPct val="95000"/>
              </a:lnSpc>
              <a:spcBef>
                <a:spcPts val="1200"/>
              </a:spcBef>
              <a:spcAft>
                <a:spcPts val="0"/>
              </a:spcAft>
              <a:buSzPts val="688"/>
              <a:buNone/>
            </a:pPr>
            <a:r>
              <a:rPr lang="en" sz="1712">
                <a:solidFill>
                  <a:srgbClr val="990000"/>
                </a:solidFill>
                <a:latin typeface="Maven Pro"/>
                <a:ea typeface="Maven Pro"/>
                <a:cs typeface="Maven Pro"/>
                <a:sym typeface="Maven Pro"/>
              </a:rPr>
              <a:t>Thinking:</a:t>
            </a:r>
            <a:r>
              <a:rPr lang="en" sz="1512"/>
              <a:t>   (approx 20 minutes)</a:t>
            </a:r>
            <a:endParaRPr sz="1512"/>
          </a:p>
          <a:p>
            <a:pPr indent="-324643" lvl="0" marL="457200" rtl="0" algn="l">
              <a:lnSpc>
                <a:spcPct val="95000"/>
              </a:lnSpc>
              <a:spcBef>
                <a:spcPts val="1200"/>
              </a:spcBef>
              <a:spcAft>
                <a:spcPts val="0"/>
              </a:spcAft>
              <a:buSzPts val="1513"/>
              <a:buChar char="●"/>
            </a:pPr>
            <a:r>
              <a:rPr lang="en" sz="1512"/>
              <a:t>Vocabulary exercises-good transition from feeling to thinking</a:t>
            </a:r>
            <a:endParaRPr sz="1512"/>
          </a:p>
          <a:p>
            <a:pPr indent="-324643" lvl="0" marL="457200" rtl="0" algn="l">
              <a:lnSpc>
                <a:spcPct val="95000"/>
              </a:lnSpc>
              <a:spcBef>
                <a:spcPts val="0"/>
              </a:spcBef>
              <a:spcAft>
                <a:spcPts val="0"/>
              </a:spcAft>
              <a:buSzPts val="1513"/>
              <a:buChar char="●"/>
            </a:pPr>
            <a:r>
              <a:rPr lang="en" sz="1512"/>
              <a:t>New content–hearing stories, poetry, grammar concepts</a:t>
            </a:r>
            <a:endParaRPr sz="1512"/>
          </a:p>
          <a:p>
            <a:pPr indent="-324643" lvl="0" marL="457200" rtl="0" algn="l">
              <a:lnSpc>
                <a:spcPct val="95000"/>
              </a:lnSpc>
              <a:spcBef>
                <a:spcPts val="0"/>
              </a:spcBef>
              <a:spcAft>
                <a:spcPts val="0"/>
              </a:spcAft>
              <a:buSzPts val="1513"/>
              <a:buChar char="●"/>
            </a:pPr>
            <a:r>
              <a:rPr lang="en" sz="1512"/>
              <a:t>Active listening exercises </a:t>
            </a:r>
            <a:endParaRPr sz="1512"/>
          </a:p>
          <a:p>
            <a:pPr indent="-324643" lvl="0" marL="457200" rtl="0" algn="l">
              <a:lnSpc>
                <a:spcPct val="95000"/>
              </a:lnSpc>
              <a:spcBef>
                <a:spcPts val="0"/>
              </a:spcBef>
              <a:spcAft>
                <a:spcPts val="0"/>
              </a:spcAft>
              <a:buSzPts val="1513"/>
              <a:buChar char="●"/>
            </a:pPr>
            <a:r>
              <a:rPr lang="en" sz="1512"/>
              <a:t>Creating original sentences – oral and written</a:t>
            </a:r>
            <a:endParaRPr sz="1512"/>
          </a:p>
          <a:p>
            <a:pPr indent="-324643" lvl="0" marL="457200" rtl="0" algn="l">
              <a:lnSpc>
                <a:spcPct val="95000"/>
              </a:lnSpc>
              <a:spcBef>
                <a:spcPts val="0"/>
              </a:spcBef>
              <a:spcAft>
                <a:spcPts val="0"/>
              </a:spcAft>
              <a:buSzPts val="1513"/>
              <a:buChar char="●"/>
            </a:pPr>
            <a:r>
              <a:rPr lang="en" sz="1512"/>
              <a:t>Reading, group and individual- to improve</a:t>
            </a:r>
            <a:r>
              <a:rPr lang="en" sz="1512"/>
              <a:t> fluency, rhythm and pronunciation</a:t>
            </a:r>
            <a:endParaRPr sz="1512"/>
          </a:p>
          <a:p>
            <a:pPr indent="0" lvl="0" marL="457200" rtl="0" algn="l">
              <a:lnSpc>
                <a:spcPct val="95000"/>
              </a:lnSpc>
              <a:spcBef>
                <a:spcPts val="1200"/>
              </a:spcBef>
              <a:spcAft>
                <a:spcPts val="0"/>
              </a:spcAft>
              <a:buNone/>
            </a:pPr>
            <a:r>
              <a:t/>
            </a:r>
            <a:endParaRPr sz="1512"/>
          </a:p>
          <a:p>
            <a:pPr indent="0" lvl="0" marL="0" rtl="0" algn="l">
              <a:lnSpc>
                <a:spcPct val="95000"/>
              </a:lnSpc>
              <a:spcBef>
                <a:spcPts val="1200"/>
              </a:spcBef>
              <a:spcAft>
                <a:spcPts val="0"/>
              </a:spcAft>
              <a:buSzPts val="688"/>
              <a:buNone/>
            </a:pPr>
            <a:r>
              <a:t/>
            </a:r>
            <a:endParaRPr sz="1512"/>
          </a:p>
          <a:p>
            <a:pPr indent="0" lvl="0" marL="0" rtl="0" algn="l">
              <a:lnSpc>
                <a:spcPct val="95000"/>
              </a:lnSpc>
              <a:spcBef>
                <a:spcPts val="1200"/>
              </a:spcBef>
              <a:spcAft>
                <a:spcPts val="1200"/>
              </a:spcAft>
              <a:buSzPts val="688"/>
              <a:buNone/>
            </a:pPr>
            <a:r>
              <a:t/>
            </a:r>
            <a:endParaRPr sz="812"/>
          </a:p>
        </p:txBody>
      </p:sp>
      <p:pic>
        <p:nvPicPr>
          <p:cNvPr id="378" name="Google Shape;378;p29"/>
          <p:cNvPicPr preferRelativeResize="0"/>
          <p:nvPr/>
        </p:nvPicPr>
        <p:blipFill>
          <a:blip r:embed="rId3">
            <a:alphaModFix/>
          </a:blip>
          <a:stretch>
            <a:fillRect/>
          </a:stretch>
        </p:blipFill>
        <p:spPr>
          <a:xfrm>
            <a:off x="271151" y="2571750"/>
            <a:ext cx="3508101" cy="2504326"/>
          </a:xfrm>
          <a:prstGeom prst="rect">
            <a:avLst/>
          </a:prstGeom>
          <a:noFill/>
          <a:ln>
            <a:noFill/>
          </a:ln>
        </p:spPr>
      </p:pic>
      <p:pic>
        <p:nvPicPr>
          <p:cNvPr id="379" name="Google Shape;379;p29"/>
          <p:cNvPicPr preferRelativeResize="0"/>
          <p:nvPr/>
        </p:nvPicPr>
        <p:blipFill>
          <a:blip r:embed="rId4">
            <a:alphaModFix/>
          </a:blip>
          <a:stretch>
            <a:fillRect/>
          </a:stretch>
        </p:blipFill>
        <p:spPr>
          <a:xfrm>
            <a:off x="3322350" y="2786825"/>
            <a:ext cx="2796498" cy="1872049"/>
          </a:xfrm>
          <a:prstGeom prst="rect">
            <a:avLst/>
          </a:prstGeom>
          <a:noFill/>
          <a:ln>
            <a:noFill/>
          </a:ln>
        </p:spPr>
      </p:pic>
      <p:pic>
        <p:nvPicPr>
          <p:cNvPr id="380" name="Google Shape;380;p29"/>
          <p:cNvPicPr preferRelativeResize="0"/>
          <p:nvPr/>
        </p:nvPicPr>
        <p:blipFill>
          <a:blip r:embed="rId5">
            <a:alphaModFix/>
          </a:blip>
          <a:stretch>
            <a:fillRect/>
          </a:stretch>
        </p:blipFill>
        <p:spPr>
          <a:xfrm>
            <a:off x="6562100" y="220950"/>
            <a:ext cx="2365101" cy="366393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84" name="Shape 384"/>
        <p:cNvGrpSpPr/>
        <p:nvPr/>
      </p:nvGrpSpPr>
      <p:grpSpPr>
        <a:xfrm>
          <a:off x="0" y="0"/>
          <a:ext cx="0" cy="0"/>
          <a:chOff x="0" y="0"/>
          <a:chExt cx="0" cy="0"/>
        </a:xfrm>
      </p:grpSpPr>
      <p:sp>
        <p:nvSpPr>
          <p:cNvPr id="385" name="Google Shape;385;p30"/>
          <p:cNvSpPr txBox="1"/>
          <p:nvPr>
            <p:ph idx="1" type="body"/>
          </p:nvPr>
        </p:nvSpPr>
        <p:spPr>
          <a:xfrm>
            <a:off x="381325" y="457575"/>
            <a:ext cx="7419300" cy="3023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688"/>
              <a:buNone/>
            </a:pPr>
            <a:r>
              <a:rPr lang="en" sz="1800">
                <a:solidFill>
                  <a:srgbClr val="990000"/>
                </a:solidFill>
                <a:latin typeface="Maven Pro"/>
                <a:ea typeface="Maven Pro"/>
                <a:cs typeface="Maven Pro"/>
                <a:sym typeface="Maven Pro"/>
              </a:rPr>
              <a:t>Willing:</a:t>
            </a:r>
            <a:r>
              <a:rPr lang="en" sz="1800">
                <a:latin typeface="Maven Pro"/>
                <a:ea typeface="Maven Pro"/>
                <a:cs typeface="Maven Pro"/>
                <a:sym typeface="Maven Pro"/>
              </a:rPr>
              <a:t> </a:t>
            </a:r>
            <a:r>
              <a:rPr lang="en" sz="1512"/>
              <a:t> (approx 10-20 minutes)</a:t>
            </a:r>
            <a:endParaRPr sz="1512"/>
          </a:p>
          <a:p>
            <a:pPr indent="-324643" lvl="0" marL="457200" rtl="0" algn="l">
              <a:lnSpc>
                <a:spcPct val="95000"/>
              </a:lnSpc>
              <a:spcBef>
                <a:spcPts val="1200"/>
              </a:spcBef>
              <a:spcAft>
                <a:spcPts val="0"/>
              </a:spcAft>
              <a:buSzPts val="1513"/>
              <a:buChar char="●"/>
            </a:pPr>
            <a:r>
              <a:rPr lang="en" sz="1512"/>
              <a:t>Practice what has been learned </a:t>
            </a:r>
            <a:endParaRPr sz="1512"/>
          </a:p>
          <a:p>
            <a:pPr indent="-324643" lvl="0" marL="457200" rtl="0" algn="l">
              <a:lnSpc>
                <a:spcPct val="95000"/>
              </a:lnSpc>
              <a:spcBef>
                <a:spcPts val="0"/>
              </a:spcBef>
              <a:spcAft>
                <a:spcPts val="0"/>
              </a:spcAft>
              <a:buSzPts val="1513"/>
              <a:buChar char="●"/>
            </a:pPr>
            <a:r>
              <a:rPr lang="en" sz="1512"/>
              <a:t>Deepen one’s connection to the content</a:t>
            </a:r>
            <a:endParaRPr sz="1512"/>
          </a:p>
          <a:p>
            <a:pPr indent="-324643" lvl="0" marL="457200" rtl="0" algn="l">
              <a:lnSpc>
                <a:spcPct val="95000"/>
              </a:lnSpc>
              <a:spcBef>
                <a:spcPts val="0"/>
              </a:spcBef>
              <a:spcAft>
                <a:spcPts val="0"/>
              </a:spcAft>
              <a:buSzPts val="1513"/>
              <a:buChar char="●"/>
            </a:pPr>
            <a:r>
              <a:rPr lang="en" sz="1512"/>
              <a:t>Weave various aspects of the language </a:t>
            </a:r>
            <a:r>
              <a:rPr lang="en" sz="1512"/>
              <a:t>together</a:t>
            </a:r>
            <a:r>
              <a:rPr lang="en" sz="1512"/>
              <a:t>  </a:t>
            </a:r>
            <a:endParaRPr sz="1512"/>
          </a:p>
          <a:p>
            <a:pPr indent="-324643" lvl="0" marL="457200" rtl="0" algn="l">
              <a:lnSpc>
                <a:spcPct val="95000"/>
              </a:lnSpc>
              <a:spcBef>
                <a:spcPts val="0"/>
              </a:spcBef>
              <a:spcAft>
                <a:spcPts val="0"/>
              </a:spcAft>
              <a:buSzPts val="1513"/>
              <a:buChar char="●"/>
            </a:pPr>
            <a:r>
              <a:rPr lang="en" sz="1512"/>
              <a:t>Write, illustrate, </a:t>
            </a:r>
            <a:r>
              <a:rPr lang="en" sz="1512"/>
              <a:t>recreate, individual work</a:t>
            </a:r>
            <a:endParaRPr sz="1512"/>
          </a:p>
          <a:p>
            <a:pPr indent="-324643" lvl="0" marL="457200" rtl="0" algn="l">
              <a:lnSpc>
                <a:spcPct val="95000"/>
              </a:lnSpc>
              <a:spcBef>
                <a:spcPts val="0"/>
              </a:spcBef>
              <a:spcAft>
                <a:spcPts val="0"/>
              </a:spcAft>
              <a:buSzPts val="1513"/>
              <a:buChar char="●"/>
            </a:pPr>
            <a:r>
              <a:rPr lang="en" sz="1512"/>
              <a:t>Start homework assignment</a:t>
            </a:r>
            <a:endParaRPr sz="1512"/>
          </a:p>
          <a:p>
            <a:pPr indent="0" lvl="0" marL="457200" rtl="0" algn="l">
              <a:lnSpc>
                <a:spcPct val="95000"/>
              </a:lnSpc>
              <a:spcBef>
                <a:spcPts val="1200"/>
              </a:spcBef>
              <a:spcAft>
                <a:spcPts val="0"/>
              </a:spcAft>
              <a:buNone/>
            </a:pPr>
            <a:r>
              <a:t/>
            </a:r>
            <a:endParaRPr sz="1512"/>
          </a:p>
          <a:p>
            <a:pPr indent="0" lvl="0" marL="457200" rtl="0" algn="l">
              <a:lnSpc>
                <a:spcPct val="95000"/>
              </a:lnSpc>
              <a:spcBef>
                <a:spcPts val="1200"/>
              </a:spcBef>
              <a:spcAft>
                <a:spcPts val="0"/>
              </a:spcAft>
              <a:buNone/>
            </a:pPr>
            <a:r>
              <a:t/>
            </a:r>
            <a:endParaRPr sz="1512"/>
          </a:p>
          <a:p>
            <a:pPr indent="0" lvl="0" marL="457200" rtl="0" algn="l">
              <a:lnSpc>
                <a:spcPct val="95000"/>
              </a:lnSpc>
              <a:spcBef>
                <a:spcPts val="1200"/>
              </a:spcBef>
              <a:spcAft>
                <a:spcPts val="0"/>
              </a:spcAft>
              <a:buNone/>
            </a:pPr>
            <a:r>
              <a:t/>
            </a:r>
            <a:endParaRPr sz="1512"/>
          </a:p>
          <a:p>
            <a:pPr indent="0" lvl="0" marL="0" rtl="0" algn="l">
              <a:lnSpc>
                <a:spcPct val="95000"/>
              </a:lnSpc>
              <a:spcBef>
                <a:spcPts val="1200"/>
              </a:spcBef>
              <a:spcAft>
                <a:spcPts val="1200"/>
              </a:spcAft>
              <a:buSzPts val="688"/>
              <a:buNone/>
            </a:pPr>
            <a:r>
              <a:t/>
            </a:r>
            <a:endParaRPr sz="812"/>
          </a:p>
        </p:txBody>
      </p:sp>
      <p:pic>
        <p:nvPicPr>
          <p:cNvPr id="386" name="Google Shape;386;p30"/>
          <p:cNvPicPr preferRelativeResize="0"/>
          <p:nvPr/>
        </p:nvPicPr>
        <p:blipFill>
          <a:blip r:embed="rId3">
            <a:alphaModFix/>
          </a:blip>
          <a:stretch>
            <a:fillRect/>
          </a:stretch>
        </p:blipFill>
        <p:spPr>
          <a:xfrm>
            <a:off x="160350" y="2246500"/>
            <a:ext cx="2247900" cy="2247900"/>
          </a:xfrm>
          <a:prstGeom prst="rect">
            <a:avLst/>
          </a:prstGeom>
          <a:noFill/>
          <a:ln>
            <a:noFill/>
          </a:ln>
        </p:spPr>
      </p:pic>
      <p:pic>
        <p:nvPicPr>
          <p:cNvPr id="387" name="Google Shape;387;p30"/>
          <p:cNvPicPr preferRelativeResize="0"/>
          <p:nvPr/>
        </p:nvPicPr>
        <p:blipFill>
          <a:blip r:embed="rId4">
            <a:alphaModFix/>
          </a:blip>
          <a:stretch>
            <a:fillRect/>
          </a:stretch>
        </p:blipFill>
        <p:spPr>
          <a:xfrm>
            <a:off x="5782625" y="123225"/>
            <a:ext cx="3170849" cy="4227799"/>
          </a:xfrm>
          <a:prstGeom prst="rect">
            <a:avLst/>
          </a:prstGeom>
          <a:noFill/>
          <a:ln>
            <a:noFill/>
          </a:ln>
        </p:spPr>
      </p:pic>
      <p:pic>
        <p:nvPicPr>
          <p:cNvPr id="388" name="Google Shape;388;p30"/>
          <p:cNvPicPr preferRelativeResize="0"/>
          <p:nvPr/>
        </p:nvPicPr>
        <p:blipFill>
          <a:blip r:embed="rId5">
            <a:alphaModFix/>
          </a:blip>
          <a:stretch>
            <a:fillRect/>
          </a:stretch>
        </p:blipFill>
        <p:spPr>
          <a:xfrm>
            <a:off x="3272475" y="2092685"/>
            <a:ext cx="2247901" cy="299719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92" name="Shape 392"/>
        <p:cNvGrpSpPr/>
        <p:nvPr/>
      </p:nvGrpSpPr>
      <p:grpSpPr>
        <a:xfrm>
          <a:off x="0" y="0"/>
          <a:ext cx="0" cy="0"/>
          <a:chOff x="0" y="0"/>
          <a:chExt cx="0" cy="0"/>
        </a:xfrm>
      </p:grpSpPr>
      <p:sp>
        <p:nvSpPr>
          <p:cNvPr id="393" name="Google Shape;393;p31"/>
          <p:cNvSpPr txBox="1"/>
          <p:nvPr>
            <p:ph type="title"/>
          </p:nvPr>
        </p:nvSpPr>
        <p:spPr>
          <a:xfrm>
            <a:off x="177950" y="143550"/>
            <a:ext cx="8857500" cy="48564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t/>
            </a:r>
            <a:endParaRPr b="0" sz="11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b="0" lang="en" sz="1877">
                <a:solidFill>
                  <a:srgbClr val="000000"/>
                </a:solidFill>
                <a:latin typeface="Arial"/>
                <a:ea typeface="Arial"/>
                <a:cs typeface="Arial"/>
                <a:sym typeface="Arial"/>
              </a:rPr>
              <a:t>     </a:t>
            </a:r>
            <a:r>
              <a:rPr lang="en"/>
              <a:t> </a:t>
            </a:r>
            <a:r>
              <a:rPr b="0" lang="en" sz="1877">
                <a:solidFill>
                  <a:srgbClr val="000000"/>
                </a:solidFill>
                <a:latin typeface="Arial"/>
                <a:ea typeface="Arial"/>
                <a:cs typeface="Arial"/>
                <a:sym typeface="Arial"/>
              </a:rPr>
              <a:t>Reach the intellect through the feelings</a:t>
            </a:r>
            <a:endParaRPr b="0" sz="1877">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b="0" sz="1877">
              <a:solidFill>
                <a:srgbClr val="000000"/>
              </a:solidFill>
              <a:latin typeface="Arial"/>
              <a:ea typeface="Arial"/>
              <a:cs typeface="Arial"/>
              <a:sym typeface="Arial"/>
            </a:endParaRPr>
          </a:p>
          <a:p>
            <a:pPr indent="0" lvl="0" marL="457200" rtl="0" algn="l">
              <a:lnSpc>
                <a:spcPct val="95000"/>
              </a:lnSpc>
              <a:spcBef>
                <a:spcPts val="0"/>
              </a:spcBef>
              <a:spcAft>
                <a:spcPts val="0"/>
              </a:spcAft>
              <a:buNone/>
            </a:pPr>
            <a:r>
              <a:t/>
            </a:r>
            <a:endParaRPr b="0" sz="1512">
              <a:latin typeface="Nunito"/>
              <a:ea typeface="Nunito"/>
              <a:cs typeface="Nunito"/>
              <a:sym typeface="Nunito"/>
            </a:endParaRPr>
          </a:p>
          <a:p>
            <a:pPr indent="0" lvl="0" marL="457200" rtl="0" algn="l">
              <a:lnSpc>
                <a:spcPct val="95000"/>
              </a:lnSpc>
              <a:spcBef>
                <a:spcPts val="1200"/>
              </a:spcBef>
              <a:spcAft>
                <a:spcPts val="0"/>
              </a:spcAft>
              <a:buNone/>
            </a:pPr>
            <a:r>
              <a:t/>
            </a:r>
            <a:endParaRPr b="0" sz="1512">
              <a:latin typeface="Nunito"/>
              <a:ea typeface="Nunito"/>
              <a:cs typeface="Nunito"/>
              <a:sym typeface="Nunito"/>
            </a:endParaRPr>
          </a:p>
          <a:p>
            <a:pPr indent="0" lvl="0" marL="457200" rtl="0" algn="l">
              <a:lnSpc>
                <a:spcPct val="95000"/>
              </a:lnSpc>
              <a:spcBef>
                <a:spcPts val="1200"/>
              </a:spcBef>
              <a:spcAft>
                <a:spcPts val="0"/>
              </a:spcAft>
              <a:buNone/>
            </a:pPr>
            <a:r>
              <a:t/>
            </a:r>
            <a:endParaRPr b="0" sz="1512">
              <a:latin typeface="Nunito"/>
              <a:ea typeface="Nunito"/>
              <a:cs typeface="Nunito"/>
              <a:sym typeface="Nunito"/>
            </a:endParaRPr>
          </a:p>
          <a:p>
            <a:pPr indent="0" lvl="0" marL="457200" rtl="0" algn="l">
              <a:lnSpc>
                <a:spcPct val="95000"/>
              </a:lnSpc>
              <a:spcBef>
                <a:spcPts val="1200"/>
              </a:spcBef>
              <a:spcAft>
                <a:spcPts val="0"/>
              </a:spcAft>
              <a:buNone/>
            </a:pPr>
            <a:r>
              <a:t/>
            </a:r>
            <a:endParaRPr b="0" sz="1512">
              <a:latin typeface="Nunito"/>
              <a:ea typeface="Nunito"/>
              <a:cs typeface="Nunito"/>
              <a:sym typeface="Nunito"/>
            </a:endParaRPr>
          </a:p>
          <a:p>
            <a:pPr indent="0" lvl="0" marL="457200" rtl="0" algn="l">
              <a:lnSpc>
                <a:spcPct val="95000"/>
              </a:lnSpc>
              <a:spcBef>
                <a:spcPts val="1200"/>
              </a:spcBef>
              <a:spcAft>
                <a:spcPts val="0"/>
              </a:spcAft>
              <a:buNone/>
            </a:pPr>
            <a:r>
              <a:t/>
            </a:r>
            <a:endParaRPr b="0" sz="1512">
              <a:latin typeface="Nunito"/>
              <a:ea typeface="Nunito"/>
              <a:cs typeface="Nunito"/>
              <a:sym typeface="Nunito"/>
            </a:endParaRPr>
          </a:p>
          <a:p>
            <a:pPr indent="0" lvl="0" marL="0" rtl="0" algn="l">
              <a:spcBef>
                <a:spcPts val="1200"/>
              </a:spcBef>
              <a:spcAft>
                <a:spcPts val="0"/>
              </a:spcAft>
              <a:buNone/>
            </a:pPr>
            <a:r>
              <a:t/>
            </a:r>
            <a:endParaRPr b="0" sz="1877">
              <a:solidFill>
                <a:srgbClr val="000000"/>
              </a:solidFill>
              <a:latin typeface="Arial"/>
              <a:ea typeface="Arial"/>
              <a:cs typeface="Arial"/>
              <a:sym typeface="Arial"/>
            </a:endParaRPr>
          </a:p>
          <a:p>
            <a:pPr indent="0" lvl="0" marL="0" rtl="0" algn="ctr">
              <a:lnSpc>
                <a:spcPct val="115000"/>
              </a:lnSpc>
              <a:spcBef>
                <a:spcPts val="0"/>
              </a:spcBef>
              <a:spcAft>
                <a:spcPts val="0"/>
              </a:spcAft>
              <a:buNone/>
            </a:pPr>
            <a:r>
              <a:t/>
            </a:r>
            <a:endParaRPr b="0" sz="1877">
              <a:solidFill>
                <a:srgbClr val="000000"/>
              </a:solidFill>
              <a:latin typeface="Arial"/>
              <a:ea typeface="Arial"/>
              <a:cs typeface="Arial"/>
              <a:sym typeface="Arial"/>
            </a:endParaRPr>
          </a:p>
          <a:p>
            <a:pPr indent="0" lvl="0" marL="0" rtl="0" algn="l">
              <a:spcBef>
                <a:spcPts val="0"/>
              </a:spcBef>
              <a:spcAft>
                <a:spcPts val="0"/>
              </a:spcAft>
              <a:buNone/>
            </a:pPr>
            <a:r>
              <a:t/>
            </a:r>
            <a:endParaRPr b="0" sz="1877">
              <a:solidFill>
                <a:srgbClr val="000000"/>
              </a:solidFill>
              <a:latin typeface="Arial"/>
              <a:ea typeface="Arial"/>
              <a:cs typeface="Arial"/>
              <a:sym typeface="Arial"/>
            </a:endParaRPr>
          </a:p>
        </p:txBody>
      </p:sp>
      <p:pic>
        <p:nvPicPr>
          <p:cNvPr id="394" name="Google Shape;394;p31"/>
          <p:cNvPicPr preferRelativeResize="0"/>
          <p:nvPr/>
        </p:nvPicPr>
        <p:blipFill>
          <a:blip r:embed="rId3">
            <a:alphaModFix/>
          </a:blip>
          <a:stretch>
            <a:fillRect/>
          </a:stretch>
        </p:blipFill>
        <p:spPr>
          <a:xfrm>
            <a:off x="456750" y="1368850"/>
            <a:ext cx="3219451" cy="27575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14"/>
          <p:cNvSpPr txBox="1"/>
          <p:nvPr>
            <p:ph type="ctrTitle"/>
          </p:nvPr>
        </p:nvSpPr>
        <p:spPr>
          <a:xfrm>
            <a:off x="824000" y="228800"/>
            <a:ext cx="4294200" cy="1932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700"/>
              <a:t>Rudolf Steiner:</a:t>
            </a:r>
            <a:endParaRPr sz="2700"/>
          </a:p>
          <a:p>
            <a:pPr indent="0" lvl="0" marL="0" rtl="0" algn="l">
              <a:spcBef>
                <a:spcPts val="0"/>
              </a:spcBef>
              <a:spcAft>
                <a:spcPts val="0"/>
              </a:spcAft>
              <a:buNone/>
            </a:pPr>
            <a:r>
              <a:rPr lang="en" sz="1500"/>
              <a:t>1861-1925</a:t>
            </a:r>
            <a:endParaRPr sz="1500"/>
          </a:p>
        </p:txBody>
      </p:sp>
      <p:sp>
        <p:nvSpPr>
          <p:cNvPr id="284" name="Google Shape;284;p14"/>
          <p:cNvSpPr txBox="1"/>
          <p:nvPr>
            <p:ph idx="1" type="subTitle"/>
          </p:nvPr>
        </p:nvSpPr>
        <p:spPr>
          <a:xfrm>
            <a:off x="644000" y="1906575"/>
            <a:ext cx="4711500" cy="677100"/>
          </a:xfrm>
          <a:prstGeom prst="rect">
            <a:avLst/>
          </a:prstGeom>
        </p:spPr>
        <p:txBody>
          <a:bodyPr anchorCtr="0" anchor="t" bIns="91425" lIns="91425" spcFirstLastPara="1" rIns="91425" wrap="square" tIns="91425">
            <a:spAutoFit/>
          </a:bodyPr>
          <a:lstStyle/>
          <a:p>
            <a:pPr indent="0" lvl="0" marL="457200" rtl="0" algn="l">
              <a:spcBef>
                <a:spcPts val="0"/>
              </a:spcBef>
              <a:spcAft>
                <a:spcPts val="0"/>
              </a:spcAft>
              <a:buNone/>
            </a:pPr>
            <a:r>
              <a:t/>
            </a:r>
            <a:endParaRPr/>
          </a:p>
          <a:p>
            <a:pPr indent="0" lvl="0" marL="457200" rtl="0" algn="l">
              <a:spcBef>
                <a:spcPts val="0"/>
              </a:spcBef>
              <a:spcAft>
                <a:spcPts val="0"/>
              </a:spcAft>
              <a:buNone/>
            </a:pPr>
            <a:r>
              <a:t/>
            </a:r>
            <a:endParaRPr/>
          </a:p>
        </p:txBody>
      </p:sp>
      <p:pic>
        <p:nvPicPr>
          <p:cNvPr id="285" name="Google Shape;285;p14"/>
          <p:cNvPicPr preferRelativeResize="0"/>
          <p:nvPr/>
        </p:nvPicPr>
        <p:blipFill>
          <a:blip r:embed="rId3">
            <a:alphaModFix/>
          </a:blip>
          <a:stretch>
            <a:fillRect/>
          </a:stretch>
        </p:blipFill>
        <p:spPr>
          <a:xfrm>
            <a:off x="5835650" y="183024"/>
            <a:ext cx="1655049" cy="273202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98" name="Shape 398"/>
        <p:cNvGrpSpPr/>
        <p:nvPr/>
      </p:nvGrpSpPr>
      <p:grpSpPr>
        <a:xfrm>
          <a:off x="0" y="0"/>
          <a:ext cx="0" cy="0"/>
          <a:chOff x="0" y="0"/>
          <a:chExt cx="0" cy="0"/>
        </a:xfrm>
      </p:grpSpPr>
      <p:sp>
        <p:nvSpPr>
          <p:cNvPr id="399" name="Google Shape;399;p32"/>
          <p:cNvSpPr txBox="1"/>
          <p:nvPr>
            <p:ph type="title"/>
          </p:nvPr>
        </p:nvSpPr>
        <p:spPr>
          <a:xfrm>
            <a:off x="177950" y="143550"/>
            <a:ext cx="8857500" cy="48564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None/>
            </a:pPr>
            <a:r>
              <a:t/>
            </a:r>
            <a:endParaRPr b="0" sz="11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b="0" lang="en" sz="1877">
                <a:solidFill>
                  <a:srgbClr val="000000"/>
                </a:solidFill>
                <a:latin typeface="Arial"/>
                <a:ea typeface="Arial"/>
                <a:cs typeface="Arial"/>
                <a:sym typeface="Arial"/>
              </a:rPr>
              <a:t>     </a:t>
            </a:r>
            <a:r>
              <a:rPr lang="en"/>
              <a:t> </a:t>
            </a:r>
            <a:r>
              <a:rPr b="0" lang="en" sz="1877">
                <a:solidFill>
                  <a:srgbClr val="000000"/>
                </a:solidFill>
                <a:latin typeface="Arial"/>
                <a:ea typeface="Arial"/>
                <a:cs typeface="Arial"/>
                <a:sym typeface="Arial"/>
              </a:rPr>
              <a:t>Reach the intellect through the feelings</a:t>
            </a:r>
            <a:endParaRPr b="0" sz="1877">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b="0" sz="1877">
              <a:solidFill>
                <a:srgbClr val="000000"/>
              </a:solidFill>
              <a:latin typeface="Arial"/>
              <a:ea typeface="Arial"/>
              <a:cs typeface="Arial"/>
              <a:sym typeface="Arial"/>
            </a:endParaRPr>
          </a:p>
          <a:p>
            <a:pPr indent="0" lvl="0" marL="457200" rtl="0" algn="l">
              <a:lnSpc>
                <a:spcPct val="95000"/>
              </a:lnSpc>
              <a:spcBef>
                <a:spcPts val="0"/>
              </a:spcBef>
              <a:spcAft>
                <a:spcPts val="0"/>
              </a:spcAft>
              <a:buNone/>
            </a:pPr>
            <a:r>
              <a:t/>
            </a:r>
            <a:endParaRPr b="0" sz="1512">
              <a:latin typeface="Nunito"/>
              <a:ea typeface="Nunito"/>
              <a:cs typeface="Nunito"/>
              <a:sym typeface="Nunito"/>
            </a:endParaRPr>
          </a:p>
          <a:p>
            <a:pPr indent="0" lvl="0" marL="457200" rtl="0" algn="l">
              <a:lnSpc>
                <a:spcPct val="95000"/>
              </a:lnSpc>
              <a:spcBef>
                <a:spcPts val="1200"/>
              </a:spcBef>
              <a:spcAft>
                <a:spcPts val="0"/>
              </a:spcAft>
              <a:buNone/>
            </a:pPr>
            <a:r>
              <a:t/>
            </a:r>
            <a:endParaRPr b="0" sz="1512">
              <a:latin typeface="Nunito"/>
              <a:ea typeface="Nunito"/>
              <a:cs typeface="Nunito"/>
              <a:sym typeface="Nunito"/>
            </a:endParaRPr>
          </a:p>
          <a:p>
            <a:pPr indent="0" lvl="0" marL="457200" rtl="0" algn="l">
              <a:lnSpc>
                <a:spcPct val="95000"/>
              </a:lnSpc>
              <a:spcBef>
                <a:spcPts val="1200"/>
              </a:spcBef>
              <a:spcAft>
                <a:spcPts val="0"/>
              </a:spcAft>
              <a:buNone/>
            </a:pPr>
            <a:r>
              <a:t/>
            </a:r>
            <a:endParaRPr b="0" sz="1512">
              <a:latin typeface="Nunito"/>
              <a:ea typeface="Nunito"/>
              <a:cs typeface="Nunito"/>
              <a:sym typeface="Nunito"/>
            </a:endParaRPr>
          </a:p>
          <a:p>
            <a:pPr indent="0" lvl="0" marL="457200" rtl="0" algn="l">
              <a:lnSpc>
                <a:spcPct val="95000"/>
              </a:lnSpc>
              <a:spcBef>
                <a:spcPts val="1200"/>
              </a:spcBef>
              <a:spcAft>
                <a:spcPts val="0"/>
              </a:spcAft>
              <a:buNone/>
            </a:pPr>
            <a:r>
              <a:t/>
            </a:r>
            <a:endParaRPr b="0" sz="1512">
              <a:latin typeface="Nunito"/>
              <a:ea typeface="Nunito"/>
              <a:cs typeface="Nunito"/>
              <a:sym typeface="Nunito"/>
            </a:endParaRPr>
          </a:p>
          <a:p>
            <a:pPr indent="0" lvl="0" marL="457200" rtl="0" algn="l">
              <a:lnSpc>
                <a:spcPct val="95000"/>
              </a:lnSpc>
              <a:spcBef>
                <a:spcPts val="1200"/>
              </a:spcBef>
              <a:spcAft>
                <a:spcPts val="0"/>
              </a:spcAft>
              <a:buNone/>
            </a:pPr>
            <a:r>
              <a:t/>
            </a:r>
            <a:endParaRPr b="0" sz="1512">
              <a:latin typeface="Nunito"/>
              <a:ea typeface="Nunito"/>
              <a:cs typeface="Nunito"/>
              <a:sym typeface="Nunito"/>
            </a:endParaRPr>
          </a:p>
          <a:p>
            <a:pPr indent="0" lvl="0" marL="0" rtl="0" algn="l">
              <a:spcBef>
                <a:spcPts val="1200"/>
              </a:spcBef>
              <a:spcAft>
                <a:spcPts val="0"/>
              </a:spcAft>
              <a:buNone/>
            </a:pPr>
            <a:r>
              <a:t/>
            </a:r>
            <a:endParaRPr b="0" sz="1877">
              <a:solidFill>
                <a:srgbClr val="000000"/>
              </a:solidFill>
              <a:latin typeface="Arial"/>
              <a:ea typeface="Arial"/>
              <a:cs typeface="Arial"/>
              <a:sym typeface="Arial"/>
            </a:endParaRPr>
          </a:p>
          <a:p>
            <a:pPr indent="0" lvl="0" marL="0" rtl="0" algn="l">
              <a:spcBef>
                <a:spcPts val="0"/>
              </a:spcBef>
              <a:spcAft>
                <a:spcPts val="0"/>
              </a:spcAft>
              <a:buNone/>
            </a:pPr>
            <a:r>
              <a:t/>
            </a:r>
            <a:endParaRPr b="0" sz="1877">
              <a:solidFill>
                <a:srgbClr val="000000"/>
              </a:solidFill>
              <a:latin typeface="Arial"/>
              <a:ea typeface="Arial"/>
              <a:cs typeface="Arial"/>
              <a:sym typeface="Arial"/>
            </a:endParaRPr>
          </a:p>
          <a:p>
            <a:pPr indent="0" lvl="0" marL="0" rtl="0" algn="l">
              <a:spcBef>
                <a:spcPts val="0"/>
              </a:spcBef>
              <a:spcAft>
                <a:spcPts val="0"/>
              </a:spcAft>
              <a:buNone/>
            </a:pPr>
            <a:r>
              <a:rPr b="0" lang="en" sz="1877">
                <a:solidFill>
                  <a:srgbClr val="000000"/>
                </a:solidFill>
                <a:latin typeface="Arial"/>
                <a:ea typeface="Arial"/>
                <a:cs typeface="Arial"/>
                <a:sym typeface="Arial"/>
              </a:rPr>
              <a:t>                                                                                   </a:t>
            </a:r>
            <a:endParaRPr b="0" sz="1877">
              <a:solidFill>
                <a:srgbClr val="000000"/>
              </a:solidFill>
              <a:latin typeface="Arial"/>
              <a:ea typeface="Arial"/>
              <a:cs typeface="Arial"/>
              <a:sym typeface="Arial"/>
            </a:endParaRPr>
          </a:p>
          <a:p>
            <a:pPr indent="0" lvl="0" marL="0" rtl="0" algn="ctr">
              <a:spcBef>
                <a:spcPts val="0"/>
              </a:spcBef>
              <a:spcAft>
                <a:spcPts val="0"/>
              </a:spcAft>
              <a:buNone/>
            </a:pPr>
            <a:r>
              <a:rPr b="0" lang="en" sz="1877">
                <a:solidFill>
                  <a:srgbClr val="000000"/>
                </a:solidFill>
                <a:latin typeface="Arial"/>
                <a:ea typeface="Arial"/>
                <a:cs typeface="Arial"/>
                <a:sym typeface="Arial"/>
              </a:rPr>
              <a:t>                                                                       </a:t>
            </a:r>
            <a:r>
              <a:rPr b="0" lang="en" sz="2088">
                <a:solidFill>
                  <a:srgbClr val="000000"/>
                </a:solidFill>
                <a:latin typeface="Arial"/>
                <a:ea typeface="Arial"/>
                <a:cs typeface="Arial"/>
                <a:sym typeface="Arial"/>
              </a:rPr>
              <a:t> Bring the lesson content in an artistic </a:t>
            </a:r>
            <a:endParaRPr b="0" sz="2088">
              <a:solidFill>
                <a:srgbClr val="000000"/>
              </a:solidFill>
              <a:latin typeface="Arial"/>
              <a:ea typeface="Arial"/>
              <a:cs typeface="Arial"/>
              <a:sym typeface="Arial"/>
            </a:endParaRPr>
          </a:p>
          <a:p>
            <a:pPr indent="0" lvl="0" marL="0" rtl="0" algn="ctr">
              <a:spcBef>
                <a:spcPts val="0"/>
              </a:spcBef>
              <a:spcAft>
                <a:spcPts val="0"/>
              </a:spcAft>
              <a:buNone/>
            </a:pPr>
            <a:r>
              <a:rPr b="0" lang="en" sz="2088">
                <a:solidFill>
                  <a:srgbClr val="000000"/>
                </a:solidFill>
                <a:latin typeface="Arial"/>
                <a:ea typeface="Arial"/>
                <a:cs typeface="Arial"/>
                <a:sym typeface="Arial"/>
              </a:rPr>
              <a:t>                                                                         manner </a:t>
            </a:r>
            <a:endParaRPr b="0" sz="2088">
              <a:solidFill>
                <a:srgbClr val="000000"/>
              </a:solidFill>
              <a:latin typeface="Arial"/>
              <a:ea typeface="Arial"/>
              <a:cs typeface="Arial"/>
              <a:sym typeface="Arial"/>
            </a:endParaRPr>
          </a:p>
          <a:p>
            <a:pPr indent="0" lvl="0" marL="0" rtl="0" algn="l">
              <a:spcBef>
                <a:spcPts val="0"/>
              </a:spcBef>
              <a:spcAft>
                <a:spcPts val="0"/>
              </a:spcAft>
              <a:buNone/>
            </a:pPr>
            <a:r>
              <a:t/>
            </a:r>
            <a:endParaRPr b="0" sz="1877">
              <a:solidFill>
                <a:srgbClr val="000000"/>
              </a:solidFill>
              <a:latin typeface="Arial"/>
              <a:ea typeface="Arial"/>
              <a:cs typeface="Arial"/>
              <a:sym typeface="Arial"/>
            </a:endParaRPr>
          </a:p>
        </p:txBody>
      </p:sp>
      <p:pic>
        <p:nvPicPr>
          <p:cNvPr id="400" name="Google Shape;400;p32"/>
          <p:cNvPicPr preferRelativeResize="0"/>
          <p:nvPr/>
        </p:nvPicPr>
        <p:blipFill>
          <a:blip r:embed="rId3">
            <a:alphaModFix/>
          </a:blip>
          <a:stretch>
            <a:fillRect/>
          </a:stretch>
        </p:blipFill>
        <p:spPr>
          <a:xfrm>
            <a:off x="456750" y="1368850"/>
            <a:ext cx="3219451" cy="2757525"/>
          </a:xfrm>
          <a:prstGeom prst="rect">
            <a:avLst/>
          </a:prstGeom>
          <a:noFill/>
          <a:ln>
            <a:noFill/>
          </a:ln>
        </p:spPr>
      </p:pic>
      <p:pic>
        <p:nvPicPr>
          <p:cNvPr id="401" name="Google Shape;401;p32"/>
          <p:cNvPicPr preferRelativeResize="0"/>
          <p:nvPr/>
        </p:nvPicPr>
        <p:blipFill>
          <a:blip r:embed="rId4">
            <a:alphaModFix/>
          </a:blip>
          <a:stretch>
            <a:fillRect/>
          </a:stretch>
        </p:blipFill>
        <p:spPr>
          <a:xfrm>
            <a:off x="5021575" y="179150"/>
            <a:ext cx="2948951" cy="33981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05" name="Shape 405"/>
        <p:cNvGrpSpPr/>
        <p:nvPr/>
      </p:nvGrpSpPr>
      <p:grpSpPr>
        <a:xfrm>
          <a:off x="0" y="0"/>
          <a:ext cx="0" cy="0"/>
          <a:chOff x="0" y="0"/>
          <a:chExt cx="0" cy="0"/>
        </a:xfrm>
      </p:grpSpPr>
      <p:sp>
        <p:nvSpPr>
          <p:cNvPr id="406" name="Google Shape;406;p33"/>
          <p:cNvSpPr txBox="1"/>
          <p:nvPr>
            <p:ph type="title"/>
          </p:nvPr>
        </p:nvSpPr>
        <p:spPr>
          <a:xfrm>
            <a:off x="1303800" y="598575"/>
            <a:ext cx="7030500" cy="999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Examples of the “Three Fold Approach” in the middle grades of 4th-5th</a:t>
            </a:r>
            <a:endParaRPr/>
          </a:p>
        </p:txBody>
      </p:sp>
      <p:sp>
        <p:nvSpPr>
          <p:cNvPr id="407" name="Google Shape;407;p33"/>
          <p:cNvSpPr txBox="1"/>
          <p:nvPr/>
        </p:nvSpPr>
        <p:spPr>
          <a:xfrm>
            <a:off x="0" y="1828800"/>
            <a:ext cx="3000000" cy="405900"/>
          </a:xfrm>
          <a:prstGeom prst="rect">
            <a:avLst/>
          </a:prstGeom>
          <a:noFill/>
          <a:ln>
            <a:noFill/>
          </a:ln>
        </p:spPr>
        <p:txBody>
          <a:bodyPr anchorCtr="0" anchor="t" bIns="91425" lIns="91425" spcFirstLastPara="1" rIns="91425" wrap="square" tIns="91425">
            <a:spAutoFit/>
          </a:bodyPr>
          <a:lstStyle/>
          <a:p>
            <a:pPr indent="0" lvl="0" marL="457200" rtl="0" algn="l">
              <a:lnSpc>
                <a:spcPct val="95000"/>
              </a:lnSpc>
              <a:spcBef>
                <a:spcPts val="0"/>
              </a:spcBef>
              <a:spcAft>
                <a:spcPts val="1200"/>
              </a:spcAft>
              <a:buNone/>
            </a:pPr>
            <a:r>
              <a:t/>
            </a:r>
            <a:endParaRPr sz="1512">
              <a:solidFill>
                <a:schemeClr val="dk2"/>
              </a:solidFill>
              <a:latin typeface="Nunito"/>
              <a:ea typeface="Nunito"/>
              <a:cs typeface="Nunito"/>
              <a:sym typeface="Nunito"/>
            </a:endParaRPr>
          </a:p>
        </p:txBody>
      </p:sp>
      <p:sp>
        <p:nvSpPr>
          <p:cNvPr id="408" name="Google Shape;408;p33"/>
          <p:cNvSpPr txBox="1"/>
          <p:nvPr/>
        </p:nvSpPr>
        <p:spPr>
          <a:xfrm>
            <a:off x="6050275" y="2087875"/>
            <a:ext cx="2872500" cy="389400"/>
          </a:xfrm>
          <a:prstGeom prst="rect">
            <a:avLst/>
          </a:prstGeom>
          <a:noFill/>
          <a:ln>
            <a:noFill/>
          </a:ln>
        </p:spPr>
        <p:txBody>
          <a:bodyPr anchorCtr="0" anchor="t" bIns="91425" lIns="91425" spcFirstLastPara="1" rIns="91425" wrap="square" tIns="91425">
            <a:spAutoFit/>
          </a:bodyPr>
          <a:lstStyle/>
          <a:p>
            <a:pPr indent="0" lvl="0" marL="457200" rtl="0" algn="l">
              <a:lnSpc>
                <a:spcPct val="95000"/>
              </a:lnSpc>
              <a:spcBef>
                <a:spcPts val="0"/>
              </a:spcBef>
              <a:spcAft>
                <a:spcPts val="120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12" name="Shape 412"/>
        <p:cNvGrpSpPr/>
        <p:nvPr/>
      </p:nvGrpSpPr>
      <p:grpSpPr>
        <a:xfrm>
          <a:off x="0" y="0"/>
          <a:ext cx="0" cy="0"/>
          <a:chOff x="0" y="0"/>
          <a:chExt cx="0" cy="0"/>
        </a:xfrm>
      </p:grpSpPr>
      <p:sp>
        <p:nvSpPr>
          <p:cNvPr id="413" name="Google Shape;413;p34"/>
          <p:cNvSpPr txBox="1"/>
          <p:nvPr>
            <p:ph type="title"/>
          </p:nvPr>
        </p:nvSpPr>
        <p:spPr>
          <a:xfrm>
            <a:off x="1303800" y="598575"/>
            <a:ext cx="7030500" cy="999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Examples of the “Three Fold Approach” in the middle grades of 4th-5th:</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14" name="Google Shape;414;p34"/>
          <p:cNvSpPr txBox="1"/>
          <p:nvPr/>
        </p:nvSpPr>
        <p:spPr>
          <a:xfrm>
            <a:off x="0" y="1828800"/>
            <a:ext cx="3000000" cy="405900"/>
          </a:xfrm>
          <a:prstGeom prst="rect">
            <a:avLst/>
          </a:prstGeom>
          <a:noFill/>
          <a:ln>
            <a:noFill/>
          </a:ln>
        </p:spPr>
        <p:txBody>
          <a:bodyPr anchorCtr="0" anchor="t" bIns="91425" lIns="91425" spcFirstLastPara="1" rIns="91425" wrap="square" tIns="91425">
            <a:spAutoFit/>
          </a:bodyPr>
          <a:lstStyle/>
          <a:p>
            <a:pPr indent="0" lvl="0" marL="457200" rtl="0" algn="l">
              <a:lnSpc>
                <a:spcPct val="95000"/>
              </a:lnSpc>
              <a:spcBef>
                <a:spcPts val="0"/>
              </a:spcBef>
              <a:spcAft>
                <a:spcPts val="1200"/>
              </a:spcAft>
              <a:buNone/>
            </a:pPr>
            <a:r>
              <a:t/>
            </a:r>
            <a:endParaRPr sz="1512">
              <a:solidFill>
                <a:schemeClr val="dk2"/>
              </a:solidFill>
              <a:latin typeface="Nunito"/>
              <a:ea typeface="Nunito"/>
              <a:cs typeface="Nunito"/>
              <a:sym typeface="Nunito"/>
            </a:endParaRPr>
          </a:p>
        </p:txBody>
      </p:sp>
      <p:sp>
        <p:nvSpPr>
          <p:cNvPr id="415" name="Google Shape;415;p34"/>
          <p:cNvSpPr txBox="1"/>
          <p:nvPr/>
        </p:nvSpPr>
        <p:spPr>
          <a:xfrm>
            <a:off x="6050275" y="2087875"/>
            <a:ext cx="2872500" cy="389400"/>
          </a:xfrm>
          <a:prstGeom prst="rect">
            <a:avLst/>
          </a:prstGeom>
          <a:noFill/>
          <a:ln>
            <a:noFill/>
          </a:ln>
        </p:spPr>
        <p:txBody>
          <a:bodyPr anchorCtr="0" anchor="t" bIns="91425" lIns="91425" spcFirstLastPara="1" rIns="91425" wrap="square" tIns="91425">
            <a:spAutoFit/>
          </a:bodyPr>
          <a:lstStyle/>
          <a:p>
            <a:pPr indent="0" lvl="0" marL="457200" rtl="0" algn="l">
              <a:lnSpc>
                <a:spcPct val="95000"/>
              </a:lnSpc>
              <a:spcBef>
                <a:spcPts val="0"/>
              </a:spcBef>
              <a:spcAft>
                <a:spcPts val="1200"/>
              </a:spcAft>
              <a:buNone/>
            </a:pPr>
            <a:r>
              <a:t/>
            </a:r>
            <a:endParaRPr/>
          </a:p>
        </p:txBody>
      </p:sp>
      <p:sp>
        <p:nvSpPr>
          <p:cNvPr id="416" name="Google Shape;416;p34"/>
          <p:cNvSpPr txBox="1"/>
          <p:nvPr>
            <p:ph idx="1" type="body"/>
          </p:nvPr>
        </p:nvSpPr>
        <p:spPr>
          <a:xfrm>
            <a:off x="1303800" y="2234700"/>
            <a:ext cx="1302300" cy="14991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b="1" lang="en"/>
              <a:t>“Feeling:” </a:t>
            </a:r>
            <a:endParaRPr b="1"/>
          </a:p>
          <a:p>
            <a:pPr indent="0" lvl="0" marL="0" rtl="0" algn="l">
              <a:spcBef>
                <a:spcPts val="1200"/>
              </a:spcBef>
              <a:spcAft>
                <a:spcPts val="0"/>
              </a:spcAft>
              <a:buNone/>
            </a:pPr>
            <a:r>
              <a:rPr lang="en"/>
              <a:t>      (10 m)</a:t>
            </a:r>
            <a:endParaRPr/>
          </a:p>
          <a:p>
            <a:pPr indent="0" lvl="0" marL="0" rtl="0" algn="l">
              <a:spcBef>
                <a:spcPts val="1200"/>
              </a:spcBef>
              <a:spcAft>
                <a:spcPts val="0"/>
              </a:spcAft>
              <a:buNone/>
            </a:pPr>
            <a:r>
              <a:rPr lang="en"/>
              <a:t>Rhythmic Warm-up</a:t>
            </a:r>
            <a:endParaRPr/>
          </a:p>
          <a:p>
            <a:pPr indent="0" lvl="0" marL="0" rtl="0" algn="l">
              <a:spcBef>
                <a:spcPts val="1200"/>
              </a:spcBef>
              <a:spcAft>
                <a:spcPts val="1200"/>
              </a:spcAft>
              <a:buNone/>
            </a:pPr>
            <a:r>
              <a:t/>
            </a:r>
            <a:endParaRPr/>
          </a:p>
        </p:txBody>
      </p:sp>
      <p:sp>
        <p:nvSpPr>
          <p:cNvPr id="417" name="Google Shape;417;p34"/>
          <p:cNvSpPr txBox="1"/>
          <p:nvPr>
            <p:ph idx="2" type="body"/>
          </p:nvPr>
        </p:nvSpPr>
        <p:spPr>
          <a:xfrm>
            <a:off x="2606100" y="2179325"/>
            <a:ext cx="6149400" cy="2727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AutoNum type="romanUcPeriod"/>
            </a:pPr>
            <a:r>
              <a:rPr lang="en"/>
              <a:t> Greetings, Opening verse, Review song  (just for the joy of singing and warm-up)</a:t>
            </a:r>
            <a:endParaRPr/>
          </a:p>
          <a:p>
            <a:pPr indent="-311150" lvl="0" marL="457200" rtl="0" algn="l">
              <a:spcBef>
                <a:spcPts val="0"/>
              </a:spcBef>
              <a:spcAft>
                <a:spcPts val="0"/>
              </a:spcAft>
              <a:buSzPts val="1300"/>
              <a:buAutoNum type="romanUcPeriod"/>
            </a:pPr>
            <a:r>
              <a:rPr lang="en"/>
              <a:t>New song being practiced (perhaps line by line, or focus on a particular aspect such as “raise your hand everytime we sing the word ‘birds’”, or “clap with me on each noun”) Always end with returning to the whole song in original form </a:t>
            </a:r>
            <a:endParaRPr/>
          </a:p>
          <a:p>
            <a:pPr indent="-311150" lvl="0" marL="457200" rtl="0" algn="l">
              <a:spcBef>
                <a:spcPts val="0"/>
              </a:spcBef>
              <a:spcAft>
                <a:spcPts val="0"/>
              </a:spcAft>
              <a:buSzPts val="1300"/>
              <a:buAutoNum type="romanUcPeriod"/>
            </a:pPr>
            <a:r>
              <a:rPr lang="en"/>
              <a:t>Number review/drill with clapping patterns (alone or with partner), or a quick ABC drill, perhaps with passing a bean bag to the next person to say a letter</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21" name="Shape 421"/>
        <p:cNvGrpSpPr/>
        <p:nvPr/>
      </p:nvGrpSpPr>
      <p:grpSpPr>
        <a:xfrm>
          <a:off x="0" y="0"/>
          <a:ext cx="0" cy="0"/>
          <a:chOff x="0" y="0"/>
          <a:chExt cx="0" cy="0"/>
        </a:xfrm>
      </p:grpSpPr>
      <p:sp>
        <p:nvSpPr>
          <p:cNvPr id="422" name="Google Shape;422;p35"/>
          <p:cNvSpPr txBox="1"/>
          <p:nvPr>
            <p:ph type="title"/>
          </p:nvPr>
        </p:nvSpPr>
        <p:spPr>
          <a:xfrm>
            <a:off x="1303800" y="598575"/>
            <a:ext cx="7030500" cy="999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Examples of the “Three Fold Approach” in the middle grades of 4th-5th:</a:t>
            </a:r>
            <a:endParaRPr/>
          </a:p>
          <a:p>
            <a:pPr indent="0" lvl="0" marL="0" rtl="0" algn="l">
              <a:spcBef>
                <a:spcPts val="0"/>
              </a:spcBef>
              <a:spcAft>
                <a:spcPts val="0"/>
              </a:spcAft>
              <a:buNone/>
            </a:pPr>
            <a:r>
              <a:t/>
            </a:r>
            <a:endParaRPr/>
          </a:p>
        </p:txBody>
      </p:sp>
      <p:sp>
        <p:nvSpPr>
          <p:cNvPr id="423" name="Google Shape;423;p35"/>
          <p:cNvSpPr txBox="1"/>
          <p:nvPr/>
        </p:nvSpPr>
        <p:spPr>
          <a:xfrm>
            <a:off x="0" y="1828800"/>
            <a:ext cx="3000000" cy="405900"/>
          </a:xfrm>
          <a:prstGeom prst="rect">
            <a:avLst/>
          </a:prstGeom>
          <a:noFill/>
          <a:ln>
            <a:noFill/>
          </a:ln>
        </p:spPr>
        <p:txBody>
          <a:bodyPr anchorCtr="0" anchor="t" bIns="91425" lIns="91425" spcFirstLastPara="1" rIns="91425" wrap="square" tIns="91425">
            <a:spAutoFit/>
          </a:bodyPr>
          <a:lstStyle/>
          <a:p>
            <a:pPr indent="0" lvl="0" marL="457200" rtl="0" algn="l">
              <a:lnSpc>
                <a:spcPct val="95000"/>
              </a:lnSpc>
              <a:spcBef>
                <a:spcPts val="0"/>
              </a:spcBef>
              <a:spcAft>
                <a:spcPts val="1200"/>
              </a:spcAft>
              <a:buNone/>
            </a:pPr>
            <a:r>
              <a:t/>
            </a:r>
            <a:endParaRPr sz="1512">
              <a:solidFill>
                <a:schemeClr val="dk2"/>
              </a:solidFill>
              <a:latin typeface="Nunito"/>
              <a:ea typeface="Nunito"/>
              <a:cs typeface="Nunito"/>
              <a:sym typeface="Nunito"/>
            </a:endParaRPr>
          </a:p>
        </p:txBody>
      </p:sp>
      <p:sp>
        <p:nvSpPr>
          <p:cNvPr id="424" name="Google Shape;424;p35"/>
          <p:cNvSpPr txBox="1"/>
          <p:nvPr/>
        </p:nvSpPr>
        <p:spPr>
          <a:xfrm>
            <a:off x="6050275" y="2087875"/>
            <a:ext cx="2872500" cy="389400"/>
          </a:xfrm>
          <a:prstGeom prst="rect">
            <a:avLst/>
          </a:prstGeom>
          <a:noFill/>
          <a:ln>
            <a:noFill/>
          </a:ln>
        </p:spPr>
        <p:txBody>
          <a:bodyPr anchorCtr="0" anchor="t" bIns="91425" lIns="91425" spcFirstLastPara="1" rIns="91425" wrap="square" tIns="91425">
            <a:spAutoFit/>
          </a:bodyPr>
          <a:lstStyle/>
          <a:p>
            <a:pPr indent="0" lvl="0" marL="457200" rtl="0" algn="l">
              <a:lnSpc>
                <a:spcPct val="95000"/>
              </a:lnSpc>
              <a:spcBef>
                <a:spcPts val="0"/>
              </a:spcBef>
              <a:spcAft>
                <a:spcPts val="1200"/>
              </a:spcAft>
              <a:buNone/>
            </a:pPr>
            <a:r>
              <a:t/>
            </a:r>
            <a:endParaRPr/>
          </a:p>
        </p:txBody>
      </p:sp>
      <p:sp>
        <p:nvSpPr>
          <p:cNvPr id="425" name="Google Shape;425;p35"/>
          <p:cNvSpPr txBox="1"/>
          <p:nvPr>
            <p:ph idx="1" type="body"/>
          </p:nvPr>
        </p:nvSpPr>
        <p:spPr>
          <a:xfrm>
            <a:off x="1303800" y="1990050"/>
            <a:ext cx="2331000" cy="2541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t>
            </a:r>
            <a:r>
              <a:rPr b="1" lang="en"/>
              <a:t>Thinking</a:t>
            </a:r>
            <a:r>
              <a:rPr lang="en"/>
              <a:t>”:</a:t>
            </a:r>
            <a:endParaRPr/>
          </a:p>
          <a:p>
            <a:pPr indent="0" lvl="0" marL="0" rtl="0" algn="l">
              <a:spcBef>
                <a:spcPts val="1200"/>
              </a:spcBef>
              <a:spcAft>
                <a:spcPts val="0"/>
              </a:spcAft>
              <a:buNone/>
            </a:pPr>
            <a:r>
              <a:rPr lang="en"/>
              <a:t>(15-20 min)</a:t>
            </a:r>
            <a:endParaRPr/>
          </a:p>
          <a:p>
            <a:pPr indent="0" lvl="0" marL="0" rtl="0" algn="l">
              <a:spcBef>
                <a:spcPts val="1200"/>
              </a:spcBef>
              <a:spcAft>
                <a:spcPts val="0"/>
              </a:spcAft>
              <a:buNone/>
            </a:pPr>
            <a:r>
              <a:rPr lang="en"/>
              <a:t>Concentration</a:t>
            </a:r>
            <a:endParaRPr/>
          </a:p>
          <a:p>
            <a:pPr indent="0" lvl="0" marL="0" rtl="0" algn="l">
              <a:spcBef>
                <a:spcPts val="1200"/>
              </a:spcBef>
              <a:spcAft>
                <a:spcPts val="1200"/>
              </a:spcAft>
              <a:buNone/>
            </a:pPr>
            <a:r>
              <a:rPr lang="en"/>
              <a:t>New content</a:t>
            </a:r>
            <a:endParaRPr/>
          </a:p>
        </p:txBody>
      </p:sp>
      <p:sp>
        <p:nvSpPr>
          <p:cNvPr id="426" name="Google Shape;426;p35"/>
          <p:cNvSpPr txBox="1"/>
          <p:nvPr>
            <p:ph idx="2" type="body"/>
          </p:nvPr>
        </p:nvSpPr>
        <p:spPr>
          <a:xfrm>
            <a:off x="4903650" y="1990050"/>
            <a:ext cx="3430500" cy="25416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AutoNum type="romanUcPeriod"/>
            </a:pPr>
            <a:r>
              <a:rPr lang="en"/>
              <a:t>Students transition from warm up to new content with conversation using target vocabulary:  Show pictures of animals and describe:  Color, size, habitat, food, characteristics, etc</a:t>
            </a:r>
            <a:endParaRPr/>
          </a:p>
          <a:p>
            <a:pPr indent="-311150" lvl="0" marL="457200" rtl="0" algn="l">
              <a:spcBef>
                <a:spcPts val="0"/>
              </a:spcBef>
              <a:spcAft>
                <a:spcPts val="0"/>
              </a:spcAft>
              <a:buSzPts val="1300"/>
              <a:buAutoNum type="romanUcPeriod"/>
            </a:pPr>
            <a:r>
              <a:rPr lang="en"/>
              <a:t>Introduce an easy animal riddle (elephant) through description, have children guess before seeing picture</a:t>
            </a:r>
            <a:endParaRPr/>
          </a:p>
          <a:p>
            <a:pPr indent="-311150" lvl="0" marL="457200" rtl="0" algn="l">
              <a:spcBef>
                <a:spcPts val="0"/>
              </a:spcBef>
              <a:spcAft>
                <a:spcPts val="0"/>
              </a:spcAft>
              <a:buSzPts val="1300"/>
              <a:buAutoNum type="romanUcPeriod"/>
            </a:pPr>
            <a:r>
              <a:rPr lang="en"/>
              <a:t>Write the example on the board, practice reading out loud together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30" name="Shape 430"/>
        <p:cNvGrpSpPr/>
        <p:nvPr/>
      </p:nvGrpSpPr>
      <p:grpSpPr>
        <a:xfrm>
          <a:off x="0" y="0"/>
          <a:ext cx="0" cy="0"/>
          <a:chOff x="0" y="0"/>
          <a:chExt cx="0" cy="0"/>
        </a:xfrm>
      </p:grpSpPr>
      <p:sp>
        <p:nvSpPr>
          <p:cNvPr id="431" name="Google Shape;431;p36"/>
          <p:cNvSpPr txBox="1"/>
          <p:nvPr>
            <p:ph type="title"/>
          </p:nvPr>
        </p:nvSpPr>
        <p:spPr>
          <a:xfrm>
            <a:off x="1303800" y="598575"/>
            <a:ext cx="7030500" cy="999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Examples of the “Three Fold Approach” in the middle grades of 4th-5th:</a:t>
            </a:r>
            <a:endParaRPr/>
          </a:p>
          <a:p>
            <a:pPr indent="0" lvl="0" marL="0" rtl="0" algn="l">
              <a:spcBef>
                <a:spcPts val="0"/>
              </a:spcBef>
              <a:spcAft>
                <a:spcPts val="0"/>
              </a:spcAft>
              <a:buNone/>
            </a:pPr>
            <a:r>
              <a:t/>
            </a:r>
            <a:endParaRPr/>
          </a:p>
        </p:txBody>
      </p:sp>
      <p:sp>
        <p:nvSpPr>
          <p:cNvPr id="432" name="Google Shape;432;p36"/>
          <p:cNvSpPr txBox="1"/>
          <p:nvPr/>
        </p:nvSpPr>
        <p:spPr>
          <a:xfrm>
            <a:off x="0" y="1828800"/>
            <a:ext cx="3000000" cy="405900"/>
          </a:xfrm>
          <a:prstGeom prst="rect">
            <a:avLst/>
          </a:prstGeom>
          <a:noFill/>
          <a:ln>
            <a:noFill/>
          </a:ln>
        </p:spPr>
        <p:txBody>
          <a:bodyPr anchorCtr="0" anchor="t" bIns="91425" lIns="91425" spcFirstLastPara="1" rIns="91425" wrap="square" tIns="91425">
            <a:spAutoFit/>
          </a:bodyPr>
          <a:lstStyle/>
          <a:p>
            <a:pPr indent="0" lvl="0" marL="457200" rtl="0" algn="l">
              <a:lnSpc>
                <a:spcPct val="95000"/>
              </a:lnSpc>
              <a:spcBef>
                <a:spcPts val="0"/>
              </a:spcBef>
              <a:spcAft>
                <a:spcPts val="1200"/>
              </a:spcAft>
              <a:buNone/>
            </a:pPr>
            <a:r>
              <a:t/>
            </a:r>
            <a:endParaRPr sz="1512">
              <a:solidFill>
                <a:schemeClr val="dk2"/>
              </a:solidFill>
              <a:latin typeface="Nunito"/>
              <a:ea typeface="Nunito"/>
              <a:cs typeface="Nunito"/>
              <a:sym typeface="Nunito"/>
            </a:endParaRPr>
          </a:p>
        </p:txBody>
      </p:sp>
      <p:sp>
        <p:nvSpPr>
          <p:cNvPr id="433" name="Google Shape;433;p36"/>
          <p:cNvSpPr txBox="1"/>
          <p:nvPr/>
        </p:nvSpPr>
        <p:spPr>
          <a:xfrm>
            <a:off x="6050275" y="2087875"/>
            <a:ext cx="2872500" cy="389400"/>
          </a:xfrm>
          <a:prstGeom prst="rect">
            <a:avLst/>
          </a:prstGeom>
          <a:noFill/>
          <a:ln>
            <a:noFill/>
          </a:ln>
        </p:spPr>
        <p:txBody>
          <a:bodyPr anchorCtr="0" anchor="t" bIns="91425" lIns="91425" spcFirstLastPara="1" rIns="91425" wrap="square" tIns="91425">
            <a:spAutoFit/>
          </a:bodyPr>
          <a:lstStyle/>
          <a:p>
            <a:pPr indent="0" lvl="0" marL="457200" rtl="0" algn="l">
              <a:lnSpc>
                <a:spcPct val="95000"/>
              </a:lnSpc>
              <a:spcBef>
                <a:spcPts val="0"/>
              </a:spcBef>
              <a:spcAft>
                <a:spcPts val="1200"/>
              </a:spcAft>
              <a:buNone/>
            </a:pPr>
            <a:r>
              <a:t/>
            </a:r>
            <a:endParaRPr/>
          </a:p>
        </p:txBody>
      </p:sp>
      <p:sp>
        <p:nvSpPr>
          <p:cNvPr id="434" name="Google Shape;434;p36"/>
          <p:cNvSpPr txBox="1"/>
          <p:nvPr>
            <p:ph idx="1" type="body"/>
          </p:nvPr>
        </p:nvSpPr>
        <p:spPr>
          <a:xfrm>
            <a:off x="1303800" y="1990050"/>
            <a:ext cx="2331000" cy="2541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t>
            </a:r>
            <a:r>
              <a:rPr b="1" lang="en"/>
              <a:t>Willing</a:t>
            </a:r>
            <a:r>
              <a:rPr lang="en"/>
              <a:t>”:</a:t>
            </a:r>
            <a:endParaRPr/>
          </a:p>
          <a:p>
            <a:pPr indent="0" lvl="0" marL="0" rtl="0" algn="l">
              <a:spcBef>
                <a:spcPts val="1200"/>
              </a:spcBef>
              <a:spcAft>
                <a:spcPts val="0"/>
              </a:spcAft>
              <a:buNone/>
            </a:pPr>
            <a:r>
              <a:rPr lang="en"/>
              <a:t>(10-20 min)</a:t>
            </a:r>
            <a:endParaRPr/>
          </a:p>
          <a:p>
            <a:pPr indent="0" lvl="0" marL="0" rtl="0" algn="l">
              <a:spcBef>
                <a:spcPts val="1200"/>
              </a:spcBef>
              <a:spcAft>
                <a:spcPts val="0"/>
              </a:spcAft>
              <a:buNone/>
            </a:pPr>
            <a:r>
              <a:rPr lang="en"/>
              <a:t>Practice</a:t>
            </a:r>
            <a:endParaRPr/>
          </a:p>
          <a:p>
            <a:pPr indent="0" lvl="0" marL="0" rtl="0" algn="l">
              <a:spcBef>
                <a:spcPts val="1200"/>
              </a:spcBef>
              <a:spcAft>
                <a:spcPts val="1200"/>
              </a:spcAft>
              <a:buNone/>
            </a:pPr>
            <a:r>
              <a:rPr lang="en"/>
              <a:t>Write and/or illustrate</a:t>
            </a:r>
            <a:endParaRPr/>
          </a:p>
        </p:txBody>
      </p:sp>
      <p:sp>
        <p:nvSpPr>
          <p:cNvPr id="435" name="Google Shape;435;p36"/>
          <p:cNvSpPr txBox="1"/>
          <p:nvPr>
            <p:ph idx="2" type="body"/>
          </p:nvPr>
        </p:nvSpPr>
        <p:spPr>
          <a:xfrm>
            <a:off x="4903650" y="1990050"/>
            <a:ext cx="3430500" cy="25416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AutoNum type="romanUcPeriod"/>
            </a:pPr>
            <a:r>
              <a:rPr lang="en"/>
              <a:t>Play a quick game for transition:  “Breathing” into the rhythm of the lesson, capture any child losing attention.  Example:  “Simon Says…”</a:t>
            </a:r>
            <a:endParaRPr/>
          </a:p>
          <a:p>
            <a:pPr indent="-311150" lvl="0" marL="457200" rtl="0" algn="l">
              <a:spcBef>
                <a:spcPts val="0"/>
              </a:spcBef>
              <a:spcAft>
                <a:spcPts val="0"/>
              </a:spcAft>
              <a:buSzPts val="1300"/>
              <a:buAutoNum type="romanUcPeriod"/>
            </a:pPr>
            <a:r>
              <a:rPr lang="en"/>
              <a:t>Children take out pencils and language books</a:t>
            </a:r>
            <a:endParaRPr/>
          </a:p>
          <a:p>
            <a:pPr indent="-311150" lvl="0" marL="457200" rtl="0" algn="l">
              <a:spcBef>
                <a:spcPts val="0"/>
              </a:spcBef>
              <a:spcAft>
                <a:spcPts val="0"/>
              </a:spcAft>
              <a:buSzPts val="1300"/>
              <a:buAutoNum type="romanUcPeriod"/>
            </a:pPr>
            <a:r>
              <a:rPr lang="en"/>
              <a:t>Teacher example is copied from the board.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39" name="Shape 439"/>
        <p:cNvGrpSpPr/>
        <p:nvPr/>
      </p:nvGrpSpPr>
      <p:grpSpPr>
        <a:xfrm>
          <a:off x="0" y="0"/>
          <a:ext cx="0" cy="0"/>
          <a:chOff x="0" y="0"/>
          <a:chExt cx="0" cy="0"/>
        </a:xfrm>
      </p:grpSpPr>
      <p:sp>
        <p:nvSpPr>
          <p:cNvPr id="440" name="Google Shape;440;p37"/>
          <p:cNvSpPr txBox="1"/>
          <p:nvPr>
            <p:ph type="title"/>
          </p:nvPr>
        </p:nvSpPr>
        <p:spPr>
          <a:xfrm>
            <a:off x="1056750" y="186425"/>
            <a:ext cx="7030500" cy="137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244"/>
              <a:t>Examples of the “Three Fold Approach” </a:t>
            </a:r>
            <a:endParaRPr sz="2244"/>
          </a:p>
          <a:p>
            <a:pPr indent="0" lvl="0" marL="0" rtl="0" algn="l">
              <a:spcBef>
                <a:spcPts val="0"/>
              </a:spcBef>
              <a:spcAft>
                <a:spcPts val="0"/>
              </a:spcAft>
              <a:buNone/>
            </a:pPr>
            <a:r>
              <a:rPr lang="en" sz="2244"/>
              <a:t>in the middle grades </a:t>
            </a:r>
            <a:endParaRPr sz="2244"/>
          </a:p>
          <a:p>
            <a:pPr indent="0" lvl="0" marL="0" rtl="0" algn="l">
              <a:spcBef>
                <a:spcPts val="0"/>
              </a:spcBef>
              <a:spcAft>
                <a:spcPts val="0"/>
              </a:spcAft>
              <a:buNone/>
            </a:pPr>
            <a:r>
              <a:rPr lang="en" sz="2244"/>
              <a:t>of 4th-5th:</a:t>
            </a:r>
            <a:endParaRPr sz="2244"/>
          </a:p>
          <a:p>
            <a:pPr indent="0" lvl="0" marL="0" rtl="0" algn="l">
              <a:spcBef>
                <a:spcPts val="0"/>
              </a:spcBef>
              <a:spcAft>
                <a:spcPts val="0"/>
              </a:spcAft>
              <a:buNone/>
            </a:pPr>
            <a:r>
              <a:t/>
            </a:r>
            <a:endParaRPr/>
          </a:p>
        </p:txBody>
      </p:sp>
      <p:sp>
        <p:nvSpPr>
          <p:cNvPr id="441" name="Google Shape;441;p37"/>
          <p:cNvSpPr txBox="1"/>
          <p:nvPr/>
        </p:nvSpPr>
        <p:spPr>
          <a:xfrm>
            <a:off x="0" y="1828800"/>
            <a:ext cx="3000000" cy="405900"/>
          </a:xfrm>
          <a:prstGeom prst="rect">
            <a:avLst/>
          </a:prstGeom>
          <a:noFill/>
          <a:ln>
            <a:noFill/>
          </a:ln>
        </p:spPr>
        <p:txBody>
          <a:bodyPr anchorCtr="0" anchor="t" bIns="91425" lIns="91425" spcFirstLastPara="1" rIns="91425" wrap="square" tIns="91425">
            <a:spAutoFit/>
          </a:bodyPr>
          <a:lstStyle/>
          <a:p>
            <a:pPr indent="0" lvl="0" marL="457200" rtl="0" algn="l">
              <a:lnSpc>
                <a:spcPct val="95000"/>
              </a:lnSpc>
              <a:spcBef>
                <a:spcPts val="0"/>
              </a:spcBef>
              <a:spcAft>
                <a:spcPts val="1200"/>
              </a:spcAft>
              <a:buNone/>
            </a:pPr>
            <a:r>
              <a:t/>
            </a:r>
            <a:endParaRPr sz="1512">
              <a:solidFill>
                <a:schemeClr val="dk2"/>
              </a:solidFill>
              <a:latin typeface="Nunito"/>
              <a:ea typeface="Nunito"/>
              <a:cs typeface="Nunito"/>
              <a:sym typeface="Nunito"/>
            </a:endParaRPr>
          </a:p>
        </p:txBody>
      </p:sp>
      <p:sp>
        <p:nvSpPr>
          <p:cNvPr id="442" name="Google Shape;442;p37"/>
          <p:cNvSpPr txBox="1"/>
          <p:nvPr/>
        </p:nvSpPr>
        <p:spPr>
          <a:xfrm>
            <a:off x="6050275" y="2087875"/>
            <a:ext cx="2872500" cy="389400"/>
          </a:xfrm>
          <a:prstGeom prst="rect">
            <a:avLst/>
          </a:prstGeom>
          <a:noFill/>
          <a:ln>
            <a:noFill/>
          </a:ln>
        </p:spPr>
        <p:txBody>
          <a:bodyPr anchorCtr="0" anchor="t" bIns="91425" lIns="91425" spcFirstLastPara="1" rIns="91425" wrap="square" tIns="91425">
            <a:spAutoFit/>
          </a:bodyPr>
          <a:lstStyle/>
          <a:p>
            <a:pPr indent="0" lvl="0" marL="457200" rtl="0" algn="l">
              <a:lnSpc>
                <a:spcPct val="95000"/>
              </a:lnSpc>
              <a:spcBef>
                <a:spcPts val="0"/>
              </a:spcBef>
              <a:spcAft>
                <a:spcPts val="1200"/>
              </a:spcAft>
              <a:buNone/>
            </a:pPr>
            <a:r>
              <a:t/>
            </a:r>
            <a:endParaRPr/>
          </a:p>
        </p:txBody>
      </p:sp>
      <p:sp>
        <p:nvSpPr>
          <p:cNvPr id="443" name="Google Shape;443;p37"/>
          <p:cNvSpPr txBox="1"/>
          <p:nvPr>
            <p:ph idx="1" type="body"/>
          </p:nvPr>
        </p:nvSpPr>
        <p:spPr>
          <a:xfrm>
            <a:off x="1258075" y="1666875"/>
            <a:ext cx="2675700" cy="28647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a:bodyPr>
          <a:lstStyle/>
          <a:p>
            <a:pPr indent="0" lvl="0" marL="0" rtl="0" algn="l">
              <a:spcBef>
                <a:spcPts val="0"/>
              </a:spcBef>
              <a:spcAft>
                <a:spcPts val="0"/>
              </a:spcAft>
              <a:buNone/>
            </a:pPr>
            <a:r>
              <a:rPr b="1" lang="en" sz="1500"/>
              <a:t>Considerations for upcoming lessons:</a:t>
            </a:r>
            <a:endParaRPr b="1" sz="1500"/>
          </a:p>
          <a:p>
            <a:pPr indent="0" lvl="0" marL="0" rtl="0" algn="l">
              <a:spcBef>
                <a:spcPts val="1200"/>
              </a:spcBef>
              <a:spcAft>
                <a:spcPts val="1200"/>
              </a:spcAft>
              <a:buNone/>
            </a:pPr>
            <a:r>
              <a:rPr lang="en" sz="1500"/>
              <a:t>What was new content in the main body of the lesson one day can become the practice and writing of the “will” work the following day</a:t>
            </a:r>
            <a:endParaRPr sz="1500"/>
          </a:p>
        </p:txBody>
      </p:sp>
      <p:sp>
        <p:nvSpPr>
          <p:cNvPr id="444" name="Google Shape;444;p37"/>
          <p:cNvSpPr txBox="1"/>
          <p:nvPr>
            <p:ph idx="2" type="body"/>
          </p:nvPr>
        </p:nvSpPr>
        <p:spPr>
          <a:xfrm>
            <a:off x="4073075" y="1019175"/>
            <a:ext cx="4849800" cy="37815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1600"/>
              <a:t>What was the “will” work of writing in one lesson can become the warm-up/ review aspect of the following day in guessing games</a:t>
            </a:r>
            <a:endParaRPr sz="1600"/>
          </a:p>
          <a:p>
            <a:pPr indent="0" lvl="0" marL="457200" rtl="0" algn="l">
              <a:lnSpc>
                <a:spcPct val="95000"/>
              </a:lnSpc>
              <a:spcBef>
                <a:spcPts val="1200"/>
              </a:spcBef>
              <a:spcAft>
                <a:spcPts val="0"/>
              </a:spcAft>
              <a:buNone/>
            </a:pPr>
            <a:r>
              <a:rPr lang="en" sz="1600"/>
              <a:t>Transitions between activities may include:  more movement, quick concentration games </a:t>
            </a:r>
            <a:endParaRPr sz="1600">
              <a:solidFill>
                <a:srgbClr val="000000"/>
              </a:solidFill>
              <a:latin typeface="Arial"/>
              <a:ea typeface="Arial"/>
              <a:cs typeface="Arial"/>
              <a:sym typeface="Arial"/>
            </a:endParaRPr>
          </a:p>
          <a:p>
            <a:pPr indent="0" lvl="0" marL="457200" rtl="0" algn="l">
              <a:spcBef>
                <a:spcPts val="1200"/>
              </a:spcBef>
              <a:spcAft>
                <a:spcPts val="0"/>
              </a:spcAft>
              <a:buNone/>
            </a:pPr>
            <a:r>
              <a:t/>
            </a:r>
            <a:endParaRPr sz="1600"/>
          </a:p>
          <a:p>
            <a:pPr indent="0" lvl="0" marL="457200" rtl="0" algn="l">
              <a:lnSpc>
                <a:spcPct val="95000"/>
              </a:lnSpc>
              <a:spcBef>
                <a:spcPts val="1200"/>
              </a:spcBef>
              <a:spcAft>
                <a:spcPts val="0"/>
              </a:spcAft>
              <a:buNone/>
            </a:pPr>
            <a:r>
              <a:rPr lang="en" sz="1600"/>
              <a:t>A rhythm is woven between each of the segments of the lesson to create a healthy “breathing” that supports class management, student engagement</a:t>
            </a:r>
            <a:endParaRPr sz="1600"/>
          </a:p>
          <a:p>
            <a:pPr indent="0" lvl="0" marL="457200" rtl="0" algn="l">
              <a:spcBef>
                <a:spcPts val="1200"/>
              </a:spcBef>
              <a:spcAft>
                <a:spcPts val="0"/>
              </a:spcAft>
              <a:buNone/>
            </a:pPr>
            <a:r>
              <a:t/>
            </a:r>
            <a:endParaRPr sz="1600"/>
          </a:p>
          <a:p>
            <a:pPr indent="0" lvl="0" marL="0" rtl="0" algn="l">
              <a:spcBef>
                <a:spcPts val="1200"/>
              </a:spcBef>
              <a:spcAft>
                <a:spcPts val="1200"/>
              </a:spcAft>
              <a:buNone/>
            </a:pPr>
            <a:r>
              <a:rPr lang="en" sz="1600"/>
              <a:t>           </a:t>
            </a:r>
            <a:endParaRPr sz="16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48" name="Shape 448"/>
        <p:cNvGrpSpPr/>
        <p:nvPr/>
      </p:nvGrpSpPr>
      <p:grpSpPr>
        <a:xfrm>
          <a:off x="0" y="0"/>
          <a:ext cx="0" cy="0"/>
          <a:chOff x="0" y="0"/>
          <a:chExt cx="0" cy="0"/>
        </a:xfrm>
      </p:grpSpPr>
      <p:pic>
        <p:nvPicPr>
          <p:cNvPr id="449" name="Google Shape;449;p38"/>
          <p:cNvPicPr preferRelativeResize="0"/>
          <p:nvPr/>
        </p:nvPicPr>
        <p:blipFill>
          <a:blip r:embed="rId3">
            <a:alphaModFix/>
          </a:blip>
          <a:stretch>
            <a:fillRect/>
          </a:stretch>
        </p:blipFill>
        <p:spPr>
          <a:xfrm>
            <a:off x="264575" y="365125"/>
            <a:ext cx="2779214" cy="4556100"/>
          </a:xfrm>
          <a:prstGeom prst="rect">
            <a:avLst/>
          </a:prstGeom>
          <a:noFill/>
          <a:ln>
            <a:noFill/>
          </a:ln>
        </p:spPr>
      </p:pic>
      <p:pic>
        <p:nvPicPr>
          <p:cNvPr id="450" name="Google Shape;450;p38"/>
          <p:cNvPicPr preferRelativeResize="0"/>
          <p:nvPr/>
        </p:nvPicPr>
        <p:blipFill>
          <a:blip r:embed="rId4">
            <a:alphaModFix/>
          </a:blip>
          <a:stretch>
            <a:fillRect/>
          </a:stretch>
        </p:blipFill>
        <p:spPr>
          <a:xfrm>
            <a:off x="3395025" y="412950"/>
            <a:ext cx="3097226" cy="4460452"/>
          </a:xfrm>
          <a:prstGeom prst="rect">
            <a:avLst/>
          </a:prstGeom>
          <a:noFill/>
          <a:ln>
            <a:noFill/>
          </a:ln>
        </p:spPr>
      </p:pic>
      <p:sp>
        <p:nvSpPr>
          <p:cNvPr id="451" name="Google Shape;451;p38"/>
          <p:cNvSpPr txBox="1"/>
          <p:nvPr/>
        </p:nvSpPr>
        <p:spPr>
          <a:xfrm>
            <a:off x="6693975" y="1540300"/>
            <a:ext cx="194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52" name="Google Shape;452;p38"/>
          <p:cNvSpPr txBox="1"/>
          <p:nvPr/>
        </p:nvSpPr>
        <p:spPr>
          <a:xfrm>
            <a:off x="6923200" y="334625"/>
            <a:ext cx="2136300" cy="4556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FOURTH GRADE:</a:t>
            </a:r>
            <a:endParaRPr/>
          </a:p>
          <a:p>
            <a:pPr indent="0" lvl="0" marL="0" rtl="0" algn="l">
              <a:spcBef>
                <a:spcPts val="0"/>
              </a:spcBef>
              <a:spcAft>
                <a:spcPts val="0"/>
              </a:spcAft>
              <a:buNone/>
            </a:pPr>
            <a:r>
              <a:t/>
            </a:r>
            <a:endParaRPr sz="1800"/>
          </a:p>
          <a:p>
            <a:pPr indent="0" lvl="0" marL="0" rtl="0" algn="l">
              <a:spcBef>
                <a:spcPts val="0"/>
              </a:spcBef>
              <a:spcAft>
                <a:spcPts val="0"/>
              </a:spcAft>
              <a:buNone/>
            </a:pPr>
            <a:r>
              <a:rPr lang="en" sz="1800">
                <a:solidFill>
                  <a:srgbClr val="990000"/>
                </a:solidFill>
              </a:rPr>
              <a:t>Feeling</a:t>
            </a:r>
            <a:r>
              <a:rPr lang="en" sz="1800"/>
              <a:t>: Animal riddles enjoyed during warm-up/ conversation</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solidFill>
                  <a:srgbClr val="990000"/>
                </a:solidFill>
              </a:rPr>
              <a:t>Thinking</a:t>
            </a:r>
            <a:r>
              <a:rPr lang="en" sz="1800"/>
              <a:t>: Children guided through teacher example to create their own</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solidFill>
                  <a:srgbClr val="990000"/>
                </a:solidFill>
              </a:rPr>
              <a:t>Willing</a:t>
            </a:r>
            <a:r>
              <a:rPr lang="en" sz="1800"/>
              <a:t>: Illustrate, Read out loud for classmates to guess</a:t>
            </a:r>
            <a:endParaRPr sz="18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56" name="Shape 456"/>
        <p:cNvGrpSpPr/>
        <p:nvPr/>
      </p:nvGrpSpPr>
      <p:grpSpPr>
        <a:xfrm>
          <a:off x="0" y="0"/>
          <a:ext cx="0" cy="0"/>
          <a:chOff x="0" y="0"/>
          <a:chExt cx="0" cy="0"/>
        </a:xfrm>
      </p:grpSpPr>
      <p:pic>
        <p:nvPicPr>
          <p:cNvPr id="457" name="Google Shape;457;p39"/>
          <p:cNvPicPr preferRelativeResize="0"/>
          <p:nvPr/>
        </p:nvPicPr>
        <p:blipFill>
          <a:blip r:embed="rId3">
            <a:alphaModFix/>
          </a:blip>
          <a:stretch>
            <a:fillRect/>
          </a:stretch>
        </p:blipFill>
        <p:spPr>
          <a:xfrm>
            <a:off x="199125" y="124400"/>
            <a:ext cx="3039375" cy="4482024"/>
          </a:xfrm>
          <a:prstGeom prst="rect">
            <a:avLst/>
          </a:prstGeom>
          <a:noFill/>
          <a:ln>
            <a:noFill/>
          </a:ln>
        </p:spPr>
      </p:pic>
      <p:sp>
        <p:nvSpPr>
          <p:cNvPr id="458" name="Google Shape;458;p39"/>
          <p:cNvSpPr txBox="1"/>
          <p:nvPr/>
        </p:nvSpPr>
        <p:spPr>
          <a:xfrm>
            <a:off x="3840275" y="335275"/>
            <a:ext cx="4381800" cy="13545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SzPts val="1900"/>
              <a:buChar char="●"/>
            </a:pPr>
            <a:r>
              <a:rPr lang="en" sz="1900">
                <a:solidFill>
                  <a:srgbClr val="990000"/>
                </a:solidFill>
              </a:rPr>
              <a:t>Feeling</a:t>
            </a:r>
            <a:r>
              <a:rPr lang="en" sz="1900"/>
              <a:t>:  Recite and memorize </a:t>
            </a:r>
            <a:endParaRPr sz="1900"/>
          </a:p>
          <a:p>
            <a:pPr indent="-349250" lvl="0" marL="457200" rtl="0" algn="l">
              <a:spcBef>
                <a:spcPts val="0"/>
              </a:spcBef>
              <a:spcAft>
                <a:spcPts val="0"/>
              </a:spcAft>
              <a:buSzPts val="1900"/>
              <a:buChar char="●"/>
            </a:pPr>
            <a:r>
              <a:rPr lang="en" sz="1900">
                <a:solidFill>
                  <a:srgbClr val="990000"/>
                </a:solidFill>
              </a:rPr>
              <a:t>Thinking</a:t>
            </a:r>
            <a:r>
              <a:rPr lang="en" sz="1900">
                <a:solidFill>
                  <a:srgbClr val="222222"/>
                </a:solidFill>
              </a:rPr>
              <a:t>:</a:t>
            </a:r>
            <a:r>
              <a:rPr lang="en" sz="1900"/>
              <a:t> Practice reading fluency,    Recognize nouns and verbs</a:t>
            </a:r>
            <a:endParaRPr sz="1900">
              <a:solidFill>
                <a:srgbClr val="990000"/>
              </a:solidFill>
            </a:endParaRPr>
          </a:p>
          <a:p>
            <a:pPr indent="-349250" lvl="0" marL="457200" rtl="0" algn="l">
              <a:spcBef>
                <a:spcPts val="0"/>
              </a:spcBef>
              <a:spcAft>
                <a:spcPts val="0"/>
              </a:spcAft>
              <a:buSzPts val="1900"/>
              <a:buChar char="●"/>
            </a:pPr>
            <a:r>
              <a:rPr lang="en" sz="1900">
                <a:solidFill>
                  <a:srgbClr val="990000"/>
                </a:solidFill>
              </a:rPr>
              <a:t>Willing</a:t>
            </a:r>
            <a:r>
              <a:rPr lang="en" sz="1900"/>
              <a:t>:   Write and illustrate, act </a:t>
            </a:r>
            <a:endParaRPr sz="1900"/>
          </a:p>
        </p:txBody>
      </p:sp>
      <p:pic>
        <p:nvPicPr>
          <p:cNvPr id="459" name="Google Shape;459;p39"/>
          <p:cNvPicPr preferRelativeResize="0"/>
          <p:nvPr/>
        </p:nvPicPr>
        <p:blipFill>
          <a:blip r:embed="rId4">
            <a:alphaModFix/>
          </a:blip>
          <a:stretch>
            <a:fillRect/>
          </a:stretch>
        </p:blipFill>
        <p:spPr>
          <a:xfrm>
            <a:off x="6147375" y="1708825"/>
            <a:ext cx="2417499" cy="3187176"/>
          </a:xfrm>
          <a:prstGeom prst="rect">
            <a:avLst/>
          </a:prstGeom>
          <a:noFill/>
          <a:ln>
            <a:noFill/>
          </a:ln>
        </p:spPr>
      </p:pic>
      <p:pic>
        <p:nvPicPr>
          <p:cNvPr id="460" name="Google Shape;460;p39"/>
          <p:cNvPicPr preferRelativeResize="0"/>
          <p:nvPr/>
        </p:nvPicPr>
        <p:blipFill>
          <a:blip r:embed="rId5">
            <a:alphaModFix/>
          </a:blip>
          <a:stretch>
            <a:fillRect/>
          </a:stretch>
        </p:blipFill>
        <p:spPr>
          <a:xfrm>
            <a:off x="3526425" y="1869400"/>
            <a:ext cx="2333027" cy="273702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64" name="Shape 464"/>
        <p:cNvGrpSpPr/>
        <p:nvPr/>
      </p:nvGrpSpPr>
      <p:grpSpPr>
        <a:xfrm>
          <a:off x="0" y="0"/>
          <a:ext cx="0" cy="0"/>
          <a:chOff x="0" y="0"/>
          <a:chExt cx="0" cy="0"/>
        </a:xfrm>
      </p:grpSpPr>
      <p:pic>
        <p:nvPicPr>
          <p:cNvPr id="465" name="Google Shape;465;p40"/>
          <p:cNvPicPr preferRelativeResize="0"/>
          <p:nvPr/>
        </p:nvPicPr>
        <p:blipFill>
          <a:blip r:embed="rId3">
            <a:alphaModFix/>
          </a:blip>
          <a:stretch>
            <a:fillRect/>
          </a:stretch>
        </p:blipFill>
        <p:spPr>
          <a:xfrm>
            <a:off x="4998432" y="152400"/>
            <a:ext cx="3471767" cy="4838700"/>
          </a:xfrm>
          <a:prstGeom prst="rect">
            <a:avLst/>
          </a:prstGeom>
          <a:noFill/>
          <a:ln>
            <a:noFill/>
          </a:ln>
        </p:spPr>
      </p:pic>
      <p:sp>
        <p:nvSpPr>
          <p:cNvPr id="466" name="Google Shape;466;p40"/>
          <p:cNvSpPr txBox="1"/>
          <p:nvPr/>
        </p:nvSpPr>
        <p:spPr>
          <a:xfrm>
            <a:off x="372850" y="152400"/>
            <a:ext cx="4313100" cy="50178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 sz="2000">
                <a:solidFill>
                  <a:srgbClr val="434343"/>
                </a:solidFill>
              </a:rPr>
              <a:t>FIFTH GRADE:</a:t>
            </a:r>
            <a:endParaRPr sz="2000">
              <a:solidFill>
                <a:srgbClr val="434343"/>
              </a:solidFill>
            </a:endParaRPr>
          </a:p>
          <a:p>
            <a:pPr indent="0" lvl="0" marL="457200" rtl="0" algn="l">
              <a:spcBef>
                <a:spcPts val="0"/>
              </a:spcBef>
              <a:spcAft>
                <a:spcPts val="0"/>
              </a:spcAft>
              <a:buNone/>
            </a:pPr>
            <a:r>
              <a:t/>
            </a:r>
            <a:endParaRPr sz="2000">
              <a:solidFill>
                <a:srgbClr val="CC0000"/>
              </a:solidFill>
            </a:endParaRPr>
          </a:p>
          <a:p>
            <a:pPr indent="0" lvl="0" marL="457200" rtl="0" algn="l">
              <a:spcBef>
                <a:spcPts val="0"/>
              </a:spcBef>
              <a:spcAft>
                <a:spcPts val="0"/>
              </a:spcAft>
              <a:buNone/>
            </a:pPr>
            <a:r>
              <a:t/>
            </a:r>
            <a:endParaRPr sz="2000">
              <a:solidFill>
                <a:srgbClr val="CC0000"/>
              </a:solidFill>
            </a:endParaRPr>
          </a:p>
          <a:p>
            <a:pPr indent="0" lvl="0" marL="457200" rtl="0" algn="l">
              <a:spcBef>
                <a:spcPts val="0"/>
              </a:spcBef>
              <a:spcAft>
                <a:spcPts val="0"/>
              </a:spcAft>
              <a:buNone/>
            </a:pPr>
            <a:r>
              <a:t/>
            </a:r>
            <a:endParaRPr sz="2000">
              <a:solidFill>
                <a:srgbClr val="CC0000"/>
              </a:solidFill>
            </a:endParaRPr>
          </a:p>
          <a:p>
            <a:pPr indent="-355600" lvl="0" marL="457200" rtl="0" algn="l">
              <a:spcBef>
                <a:spcPts val="0"/>
              </a:spcBef>
              <a:spcAft>
                <a:spcPts val="0"/>
              </a:spcAft>
              <a:buSzPts val="2000"/>
              <a:buChar char="●"/>
            </a:pPr>
            <a:r>
              <a:rPr lang="en" sz="2000">
                <a:solidFill>
                  <a:srgbClr val="990000"/>
                </a:solidFill>
              </a:rPr>
              <a:t>Feeling</a:t>
            </a:r>
            <a:r>
              <a:rPr lang="en" sz="2000"/>
              <a:t>:  Sharing classmates’ biographies</a:t>
            </a:r>
            <a:endParaRPr sz="2000"/>
          </a:p>
          <a:p>
            <a:pPr indent="-355600" lvl="0" marL="457200" rtl="0" algn="l">
              <a:spcBef>
                <a:spcPts val="0"/>
              </a:spcBef>
              <a:spcAft>
                <a:spcPts val="0"/>
              </a:spcAft>
              <a:buSzPts val="2000"/>
              <a:buChar char="●"/>
            </a:pPr>
            <a:r>
              <a:rPr lang="en" sz="2000">
                <a:solidFill>
                  <a:srgbClr val="A61C00"/>
                </a:solidFill>
              </a:rPr>
              <a:t>Feeling/Thinking</a:t>
            </a:r>
            <a:r>
              <a:rPr lang="en" sz="2000"/>
              <a:t>:  Q&amp;A using target vocabulary to make personal connection</a:t>
            </a:r>
            <a:endParaRPr sz="2000"/>
          </a:p>
          <a:p>
            <a:pPr indent="-355600" lvl="0" marL="457200" rtl="0" algn="l">
              <a:spcBef>
                <a:spcPts val="0"/>
              </a:spcBef>
              <a:spcAft>
                <a:spcPts val="0"/>
              </a:spcAft>
              <a:buSzPts val="2000"/>
              <a:buChar char="●"/>
            </a:pPr>
            <a:r>
              <a:rPr lang="en" sz="2000">
                <a:solidFill>
                  <a:srgbClr val="990000"/>
                </a:solidFill>
              </a:rPr>
              <a:t>Thinking/Willing: </a:t>
            </a:r>
            <a:r>
              <a:rPr lang="en" sz="2000"/>
              <a:t> Each student writes an individualized paragraph</a:t>
            </a:r>
            <a:endParaRPr sz="2000"/>
          </a:p>
          <a:p>
            <a:pPr indent="-355600" lvl="0" marL="457200" rtl="0" algn="l">
              <a:spcBef>
                <a:spcPts val="0"/>
              </a:spcBef>
              <a:spcAft>
                <a:spcPts val="0"/>
              </a:spcAft>
              <a:buSzPts val="2000"/>
              <a:buChar char="●"/>
            </a:pPr>
            <a:r>
              <a:rPr lang="en" sz="2000">
                <a:solidFill>
                  <a:srgbClr val="990000"/>
                </a:solidFill>
              </a:rPr>
              <a:t>Feeling/Willing</a:t>
            </a:r>
            <a:r>
              <a:rPr lang="en" sz="2000"/>
              <a:t>:  Personalized illustrations, read out loud</a:t>
            </a:r>
            <a:endParaRPr sz="2000"/>
          </a:p>
          <a:p>
            <a:pPr indent="0" lvl="0" marL="457200" rtl="0" algn="l">
              <a:spcBef>
                <a:spcPts val="0"/>
              </a:spcBef>
              <a:spcAft>
                <a:spcPts val="0"/>
              </a:spcAft>
              <a:buNone/>
            </a:pPr>
            <a:r>
              <a:t/>
            </a:r>
            <a:endParaRPr sz="2000"/>
          </a:p>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70" name="Shape 470"/>
        <p:cNvGrpSpPr/>
        <p:nvPr/>
      </p:nvGrpSpPr>
      <p:grpSpPr>
        <a:xfrm>
          <a:off x="0" y="0"/>
          <a:ext cx="0" cy="0"/>
          <a:chOff x="0" y="0"/>
          <a:chExt cx="0" cy="0"/>
        </a:xfrm>
      </p:grpSpPr>
      <p:sp>
        <p:nvSpPr>
          <p:cNvPr id="471" name="Google Shape;471;p41"/>
          <p:cNvSpPr txBox="1"/>
          <p:nvPr>
            <p:ph type="title"/>
          </p:nvPr>
        </p:nvSpPr>
        <p:spPr>
          <a:xfrm>
            <a:off x="-2458500" y="89400"/>
            <a:ext cx="2389500" cy="57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72" name="Google Shape;472;p41"/>
          <p:cNvSpPr txBox="1"/>
          <p:nvPr>
            <p:ph idx="1" type="body"/>
          </p:nvPr>
        </p:nvSpPr>
        <p:spPr>
          <a:xfrm>
            <a:off x="958600" y="802600"/>
            <a:ext cx="7030500" cy="3754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4700">
                <a:solidFill>
                  <a:srgbClr val="9900FF"/>
                </a:solidFill>
                <a:latin typeface="Amatic SC"/>
                <a:ea typeface="Amatic SC"/>
                <a:cs typeface="Amatic SC"/>
                <a:sym typeface="Amatic SC"/>
              </a:rPr>
              <a:t>Something Review</a:t>
            </a:r>
            <a:endParaRPr b="1" sz="4700">
              <a:solidFill>
                <a:srgbClr val="9900FF"/>
              </a:solidFill>
              <a:latin typeface="Amatic SC"/>
              <a:ea typeface="Amatic SC"/>
              <a:cs typeface="Amatic SC"/>
              <a:sym typeface="Amatic SC"/>
            </a:endParaRPr>
          </a:p>
          <a:p>
            <a:pPr indent="0" lvl="0" marL="0" rtl="0" algn="ctr">
              <a:spcBef>
                <a:spcPts val="1200"/>
              </a:spcBef>
              <a:spcAft>
                <a:spcPts val="0"/>
              </a:spcAft>
              <a:buNone/>
            </a:pPr>
            <a:r>
              <a:rPr b="1" lang="en" sz="4700">
                <a:solidFill>
                  <a:srgbClr val="9900FF"/>
                </a:solidFill>
                <a:latin typeface="Amatic SC"/>
                <a:ea typeface="Amatic SC"/>
                <a:cs typeface="Amatic SC"/>
                <a:sym typeface="Amatic SC"/>
              </a:rPr>
              <a:t>Something New</a:t>
            </a:r>
            <a:endParaRPr b="1" sz="4700">
              <a:solidFill>
                <a:srgbClr val="9900FF"/>
              </a:solidFill>
              <a:latin typeface="Amatic SC"/>
              <a:ea typeface="Amatic SC"/>
              <a:cs typeface="Amatic SC"/>
              <a:sym typeface="Amatic SC"/>
            </a:endParaRPr>
          </a:p>
          <a:p>
            <a:pPr indent="0" lvl="0" marL="0" rtl="0" algn="ctr">
              <a:spcBef>
                <a:spcPts val="1200"/>
              </a:spcBef>
              <a:spcAft>
                <a:spcPts val="1200"/>
              </a:spcAft>
              <a:buNone/>
            </a:pPr>
            <a:r>
              <a:rPr b="1" lang="en" sz="4700">
                <a:solidFill>
                  <a:srgbClr val="9900FF"/>
                </a:solidFill>
                <a:latin typeface="Amatic SC"/>
                <a:ea typeface="Amatic SC"/>
                <a:cs typeface="Amatic SC"/>
                <a:sym typeface="Amatic SC"/>
              </a:rPr>
              <a:t>Something Just For Fun!</a:t>
            </a:r>
            <a:endParaRPr b="1" sz="4700">
              <a:solidFill>
                <a:srgbClr val="9900FF"/>
              </a:solidFill>
              <a:latin typeface="Amatic SC"/>
              <a:ea typeface="Amatic SC"/>
              <a:cs typeface="Amatic SC"/>
              <a:sym typeface="Amatic S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15"/>
          <p:cNvSpPr txBox="1"/>
          <p:nvPr>
            <p:ph type="ctrTitle"/>
          </p:nvPr>
        </p:nvSpPr>
        <p:spPr>
          <a:xfrm>
            <a:off x="824000" y="228800"/>
            <a:ext cx="4294200" cy="1932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700"/>
              <a:t>Rudolf Steiner:</a:t>
            </a:r>
            <a:endParaRPr sz="2700"/>
          </a:p>
          <a:p>
            <a:pPr indent="0" lvl="0" marL="0" rtl="0" algn="l">
              <a:spcBef>
                <a:spcPts val="0"/>
              </a:spcBef>
              <a:spcAft>
                <a:spcPts val="0"/>
              </a:spcAft>
              <a:buNone/>
            </a:pPr>
            <a:r>
              <a:rPr lang="en" sz="1500"/>
              <a:t>1861-1925</a:t>
            </a:r>
            <a:endParaRPr sz="1500"/>
          </a:p>
        </p:txBody>
      </p:sp>
      <p:sp>
        <p:nvSpPr>
          <p:cNvPr id="291" name="Google Shape;291;p15"/>
          <p:cNvSpPr txBox="1"/>
          <p:nvPr>
            <p:ph idx="1" type="subTitle"/>
          </p:nvPr>
        </p:nvSpPr>
        <p:spPr>
          <a:xfrm>
            <a:off x="644000" y="1906575"/>
            <a:ext cx="4711500" cy="2893800"/>
          </a:xfrm>
          <a:prstGeom prst="rect">
            <a:avLst/>
          </a:prstGeom>
        </p:spPr>
        <p:txBody>
          <a:bodyPr anchorCtr="0" anchor="t" bIns="91425" lIns="91425" spcFirstLastPara="1" rIns="91425" wrap="square" tIns="91425">
            <a:spAutoFit/>
          </a:bodyPr>
          <a:lstStyle/>
          <a:p>
            <a:pPr indent="-330200" lvl="0" marL="457200" rtl="0" algn="l">
              <a:spcBef>
                <a:spcPts val="0"/>
              </a:spcBef>
              <a:spcAft>
                <a:spcPts val="0"/>
              </a:spcAft>
              <a:buSzPts val="1600"/>
              <a:buChar char="●"/>
            </a:pPr>
            <a:r>
              <a:rPr lang="en"/>
              <a:t>Austrian philosopher, architect, scientist, educator and lecturer</a:t>
            </a:r>
            <a:r>
              <a:rPr lang="en">
                <a:solidFill>
                  <a:schemeClr val="accent3"/>
                </a:solidFill>
              </a:rPr>
              <a:t>,</a:t>
            </a:r>
            <a:r>
              <a:rPr lang="en"/>
              <a:t>on social reform</a:t>
            </a:r>
            <a:endParaRPr/>
          </a:p>
          <a:p>
            <a:pPr indent="-330200" lvl="0" marL="457200" rtl="0" algn="l">
              <a:spcBef>
                <a:spcPts val="0"/>
              </a:spcBef>
              <a:spcAft>
                <a:spcPts val="0"/>
              </a:spcAft>
              <a:buSzPts val="1600"/>
              <a:buChar char="●"/>
            </a:pPr>
            <a:r>
              <a:rPr lang="en"/>
              <a:t>Founded Anthroposophy: “Wisdom of the Human Being”</a:t>
            </a:r>
            <a:endParaRPr/>
          </a:p>
          <a:p>
            <a:pPr indent="-330200" lvl="0" marL="457200" rtl="0" algn="l">
              <a:spcBef>
                <a:spcPts val="0"/>
              </a:spcBef>
              <a:spcAft>
                <a:spcPts val="0"/>
              </a:spcAft>
              <a:buSzPts val="1600"/>
              <a:buChar char="●"/>
            </a:pPr>
            <a:r>
              <a:rPr lang="en"/>
              <a:t>Developed Waldorf Education, Biodynamic Agriculture and Anthroposophic Medicine</a:t>
            </a:r>
            <a:endParaRPr/>
          </a:p>
          <a:p>
            <a:pPr indent="-330200" lvl="0" marL="457200" rtl="0" algn="l">
              <a:spcBef>
                <a:spcPts val="0"/>
              </a:spcBef>
              <a:spcAft>
                <a:spcPts val="0"/>
              </a:spcAft>
              <a:buSzPts val="1600"/>
              <a:buChar char="●"/>
            </a:pPr>
            <a:r>
              <a:rPr lang="en"/>
              <a:t>First Waldorf school-1919 in Germany</a:t>
            </a:r>
            <a:endParaRPr/>
          </a:p>
          <a:p>
            <a:pPr indent="-330200" lvl="0" marL="457200" rtl="0" algn="l">
              <a:spcBef>
                <a:spcPts val="0"/>
              </a:spcBef>
              <a:spcAft>
                <a:spcPts val="0"/>
              </a:spcAft>
              <a:buSzPts val="1600"/>
              <a:buChar char="●"/>
            </a:pPr>
            <a:r>
              <a:rPr lang="en"/>
              <a:t>Currently over 1000 Waldorf or Steiner schools in 60 countries; additionally, over 1800 Waldorf kindergartens in 70 countries</a:t>
            </a:r>
            <a:endParaRPr/>
          </a:p>
          <a:p>
            <a:pPr indent="0" lvl="0" marL="457200" rtl="0" algn="l">
              <a:spcBef>
                <a:spcPts val="0"/>
              </a:spcBef>
              <a:spcAft>
                <a:spcPts val="0"/>
              </a:spcAft>
              <a:buNone/>
            </a:pPr>
            <a:r>
              <a:t/>
            </a:r>
            <a:endParaRPr/>
          </a:p>
        </p:txBody>
      </p:sp>
      <p:pic>
        <p:nvPicPr>
          <p:cNvPr id="292" name="Google Shape;292;p15"/>
          <p:cNvPicPr preferRelativeResize="0"/>
          <p:nvPr/>
        </p:nvPicPr>
        <p:blipFill>
          <a:blip r:embed="rId3">
            <a:alphaModFix/>
          </a:blip>
          <a:stretch>
            <a:fillRect/>
          </a:stretch>
        </p:blipFill>
        <p:spPr>
          <a:xfrm>
            <a:off x="5835650" y="183024"/>
            <a:ext cx="1655049" cy="273202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42"/>
          <p:cNvSpPr txBox="1"/>
          <p:nvPr>
            <p:ph type="ctrTitle"/>
          </p:nvPr>
        </p:nvSpPr>
        <p:spPr>
          <a:xfrm>
            <a:off x="671475" y="334288"/>
            <a:ext cx="4255500" cy="1872900"/>
          </a:xfrm>
          <a:prstGeom prst="rect">
            <a:avLst/>
          </a:prstGeom>
        </p:spPr>
        <p:txBody>
          <a:bodyPr anchorCtr="0" anchor="ctr" bIns="91425" lIns="91425" spcFirstLastPara="1" rIns="91425" wrap="square" tIns="91425">
            <a:noAutofit/>
          </a:bodyPr>
          <a:lstStyle/>
          <a:p>
            <a:pPr indent="0" lvl="0" marL="0" rtl="0" algn="ctr">
              <a:lnSpc>
                <a:spcPct val="115000"/>
              </a:lnSpc>
              <a:spcBef>
                <a:spcPts val="1000"/>
              </a:spcBef>
              <a:spcAft>
                <a:spcPts val="0"/>
              </a:spcAft>
              <a:buSzPts val="990"/>
              <a:buNone/>
            </a:pPr>
            <a:r>
              <a:rPr b="0" lang="en" sz="2504">
                <a:solidFill>
                  <a:schemeClr val="dk2"/>
                </a:solidFill>
                <a:highlight>
                  <a:schemeClr val="accent3"/>
                </a:highlight>
                <a:latin typeface="Arial"/>
                <a:ea typeface="Arial"/>
                <a:cs typeface="Arial"/>
                <a:sym typeface="Arial"/>
              </a:rPr>
              <a:t>Who is WSTA?</a:t>
            </a:r>
            <a:endParaRPr b="0" sz="2604">
              <a:solidFill>
                <a:schemeClr val="dk2"/>
              </a:solidFill>
              <a:highlight>
                <a:schemeClr val="accent3"/>
              </a:highlight>
              <a:latin typeface="Arial"/>
              <a:ea typeface="Arial"/>
              <a:cs typeface="Arial"/>
              <a:sym typeface="Arial"/>
            </a:endParaRPr>
          </a:p>
          <a:p>
            <a:pPr indent="0" lvl="0" marL="0" rtl="0" algn="ctr">
              <a:lnSpc>
                <a:spcPct val="115000"/>
              </a:lnSpc>
              <a:spcBef>
                <a:spcPts val="1000"/>
              </a:spcBef>
              <a:spcAft>
                <a:spcPts val="1000"/>
              </a:spcAft>
              <a:buSzPts val="990"/>
              <a:buNone/>
            </a:pPr>
            <a:r>
              <a:rPr b="0" lang="en" sz="1504">
                <a:solidFill>
                  <a:srgbClr val="222222"/>
                </a:solidFill>
                <a:highlight>
                  <a:schemeClr val="lt2"/>
                </a:highlight>
                <a:latin typeface="Arial"/>
                <a:ea typeface="Arial"/>
                <a:cs typeface="Arial"/>
                <a:sym typeface="Arial"/>
              </a:rPr>
              <a:t>Waldorf Spanish Teachers Association </a:t>
            </a:r>
            <a:endParaRPr sz="100">
              <a:highlight>
                <a:schemeClr val="lt2"/>
              </a:highlight>
            </a:endParaRPr>
          </a:p>
        </p:txBody>
      </p:sp>
      <p:sp>
        <p:nvSpPr>
          <p:cNvPr id="478" name="Google Shape;478;p42"/>
          <p:cNvSpPr txBox="1"/>
          <p:nvPr>
            <p:ph idx="1" type="subTitle"/>
          </p:nvPr>
        </p:nvSpPr>
        <p:spPr>
          <a:xfrm>
            <a:off x="874850" y="1838775"/>
            <a:ext cx="4255500" cy="2436000"/>
          </a:xfrm>
          <a:prstGeom prst="rect">
            <a:avLst/>
          </a:prstGeom>
        </p:spPr>
        <p:txBody>
          <a:bodyPr anchorCtr="0" anchor="t" bIns="91425" lIns="91425" spcFirstLastPara="1" rIns="91425" wrap="square" tIns="91425">
            <a:normAutofit/>
          </a:bodyPr>
          <a:lstStyle/>
          <a:p>
            <a:pPr indent="0" lvl="0" marL="0" rtl="0" algn="l">
              <a:lnSpc>
                <a:spcPct val="115000"/>
              </a:lnSpc>
              <a:spcBef>
                <a:spcPts val="1000"/>
              </a:spcBef>
              <a:spcAft>
                <a:spcPts val="0"/>
              </a:spcAft>
              <a:buNone/>
            </a:pPr>
            <a:r>
              <a:t/>
            </a:r>
            <a:endParaRPr sz="1100">
              <a:solidFill>
                <a:srgbClr val="222222"/>
              </a:solidFill>
              <a:highlight>
                <a:schemeClr val="accent3"/>
              </a:highlight>
              <a:latin typeface="Arial"/>
              <a:ea typeface="Arial"/>
              <a:cs typeface="Arial"/>
              <a:sym typeface="Arial"/>
            </a:endParaRPr>
          </a:p>
          <a:p>
            <a:pPr indent="0" lvl="0" marL="0" rtl="0" algn="l">
              <a:spcBef>
                <a:spcPts val="100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43"/>
          <p:cNvSpPr txBox="1"/>
          <p:nvPr>
            <p:ph type="ctrTitle"/>
          </p:nvPr>
        </p:nvSpPr>
        <p:spPr>
          <a:xfrm>
            <a:off x="671475" y="334288"/>
            <a:ext cx="4255500" cy="1872900"/>
          </a:xfrm>
          <a:prstGeom prst="rect">
            <a:avLst/>
          </a:prstGeom>
        </p:spPr>
        <p:txBody>
          <a:bodyPr anchorCtr="0" anchor="ctr" bIns="91425" lIns="91425" spcFirstLastPara="1" rIns="91425" wrap="square" tIns="91425">
            <a:noAutofit/>
          </a:bodyPr>
          <a:lstStyle/>
          <a:p>
            <a:pPr indent="0" lvl="0" marL="0" rtl="0" algn="ctr">
              <a:lnSpc>
                <a:spcPct val="115000"/>
              </a:lnSpc>
              <a:spcBef>
                <a:spcPts val="1000"/>
              </a:spcBef>
              <a:spcAft>
                <a:spcPts val="0"/>
              </a:spcAft>
              <a:buSzPts val="990"/>
              <a:buNone/>
            </a:pPr>
            <a:r>
              <a:rPr b="0" lang="en" sz="2504">
                <a:solidFill>
                  <a:schemeClr val="dk2"/>
                </a:solidFill>
                <a:highlight>
                  <a:schemeClr val="accent3"/>
                </a:highlight>
                <a:latin typeface="Arial"/>
                <a:ea typeface="Arial"/>
                <a:cs typeface="Arial"/>
                <a:sym typeface="Arial"/>
              </a:rPr>
              <a:t>Who is WSTA?</a:t>
            </a:r>
            <a:endParaRPr b="0" sz="2604">
              <a:solidFill>
                <a:schemeClr val="dk2"/>
              </a:solidFill>
              <a:highlight>
                <a:schemeClr val="accent3"/>
              </a:highlight>
              <a:latin typeface="Arial"/>
              <a:ea typeface="Arial"/>
              <a:cs typeface="Arial"/>
              <a:sym typeface="Arial"/>
            </a:endParaRPr>
          </a:p>
          <a:p>
            <a:pPr indent="0" lvl="0" marL="0" rtl="0" algn="ctr">
              <a:lnSpc>
                <a:spcPct val="115000"/>
              </a:lnSpc>
              <a:spcBef>
                <a:spcPts val="1000"/>
              </a:spcBef>
              <a:spcAft>
                <a:spcPts val="1000"/>
              </a:spcAft>
              <a:buSzPts val="990"/>
              <a:buNone/>
            </a:pPr>
            <a:r>
              <a:rPr b="0" lang="en" sz="1504">
                <a:solidFill>
                  <a:srgbClr val="222222"/>
                </a:solidFill>
                <a:highlight>
                  <a:schemeClr val="lt2"/>
                </a:highlight>
                <a:latin typeface="Arial"/>
                <a:ea typeface="Arial"/>
                <a:cs typeface="Arial"/>
                <a:sym typeface="Arial"/>
              </a:rPr>
              <a:t>Waldorf Spanish Teachers Association </a:t>
            </a:r>
            <a:endParaRPr sz="100">
              <a:highlight>
                <a:schemeClr val="lt2"/>
              </a:highlight>
            </a:endParaRPr>
          </a:p>
        </p:txBody>
      </p:sp>
      <p:sp>
        <p:nvSpPr>
          <p:cNvPr id="484" name="Google Shape;484;p43"/>
          <p:cNvSpPr txBox="1"/>
          <p:nvPr>
            <p:ph idx="1" type="subTitle"/>
          </p:nvPr>
        </p:nvSpPr>
        <p:spPr>
          <a:xfrm>
            <a:off x="874850" y="1838775"/>
            <a:ext cx="4255500" cy="2436000"/>
          </a:xfrm>
          <a:prstGeom prst="rect">
            <a:avLst/>
          </a:prstGeom>
        </p:spPr>
        <p:txBody>
          <a:bodyPr anchorCtr="0" anchor="t" bIns="91425" lIns="91425" spcFirstLastPara="1" rIns="91425" wrap="square" tIns="91425">
            <a:normAutofit fontScale="25000" lnSpcReduction="20000"/>
          </a:bodyPr>
          <a:lstStyle/>
          <a:p>
            <a:pPr indent="0" lvl="0" marL="0" rtl="0" algn="l">
              <a:lnSpc>
                <a:spcPct val="115000"/>
              </a:lnSpc>
              <a:spcBef>
                <a:spcPts val="1000"/>
              </a:spcBef>
              <a:spcAft>
                <a:spcPts val="0"/>
              </a:spcAft>
              <a:buNone/>
            </a:pPr>
            <a:r>
              <a:t/>
            </a:r>
            <a:endParaRPr sz="1100">
              <a:solidFill>
                <a:srgbClr val="222222"/>
              </a:solidFill>
              <a:highlight>
                <a:schemeClr val="accent3"/>
              </a:highlight>
              <a:latin typeface="Arial"/>
              <a:ea typeface="Arial"/>
              <a:cs typeface="Arial"/>
              <a:sym typeface="Arial"/>
            </a:endParaRPr>
          </a:p>
          <a:p>
            <a:pPr indent="-318628" lvl="0" marL="457200" rtl="0" algn="l">
              <a:lnSpc>
                <a:spcPct val="115000"/>
              </a:lnSpc>
              <a:spcBef>
                <a:spcPts val="1000"/>
              </a:spcBef>
              <a:spcAft>
                <a:spcPts val="0"/>
              </a:spcAft>
              <a:buClr>
                <a:srgbClr val="222222"/>
              </a:buClr>
              <a:buSzPct val="100000"/>
              <a:buFont typeface="Arial"/>
              <a:buChar char="●"/>
            </a:pPr>
            <a:r>
              <a:rPr lang="en" sz="5671">
                <a:solidFill>
                  <a:srgbClr val="222222"/>
                </a:solidFill>
                <a:highlight>
                  <a:schemeClr val="accent3"/>
                </a:highlight>
                <a:latin typeface="Arial"/>
                <a:ea typeface="Arial"/>
                <a:cs typeface="Arial"/>
                <a:sym typeface="Arial"/>
              </a:rPr>
              <a:t>Founded in 2013</a:t>
            </a:r>
            <a:endParaRPr sz="5671">
              <a:solidFill>
                <a:srgbClr val="222222"/>
              </a:solidFill>
              <a:highlight>
                <a:schemeClr val="accent3"/>
              </a:highlight>
              <a:latin typeface="Arial"/>
              <a:ea typeface="Arial"/>
              <a:cs typeface="Arial"/>
              <a:sym typeface="Arial"/>
            </a:endParaRPr>
          </a:p>
          <a:p>
            <a:pPr indent="-318628" lvl="0" marL="457200" rtl="0" algn="l">
              <a:lnSpc>
                <a:spcPct val="115000"/>
              </a:lnSpc>
              <a:spcBef>
                <a:spcPts val="0"/>
              </a:spcBef>
              <a:spcAft>
                <a:spcPts val="0"/>
              </a:spcAft>
              <a:buClr>
                <a:srgbClr val="222222"/>
              </a:buClr>
              <a:buSzPct val="100000"/>
              <a:buFont typeface="Arial"/>
              <a:buChar char="●"/>
            </a:pPr>
            <a:r>
              <a:rPr lang="en" sz="5671">
                <a:solidFill>
                  <a:srgbClr val="222222"/>
                </a:solidFill>
                <a:highlight>
                  <a:schemeClr val="accent3"/>
                </a:highlight>
                <a:latin typeface="Arial"/>
                <a:ea typeface="Arial"/>
                <a:cs typeface="Arial"/>
                <a:sym typeface="Arial"/>
              </a:rPr>
              <a:t>Resources, mentoring, seminars, conferences, evaluations of Spanish language teachers </a:t>
            </a:r>
            <a:endParaRPr sz="5671">
              <a:solidFill>
                <a:srgbClr val="222222"/>
              </a:solidFill>
              <a:highlight>
                <a:schemeClr val="accent3"/>
              </a:highlight>
              <a:latin typeface="Arial"/>
              <a:ea typeface="Arial"/>
              <a:cs typeface="Arial"/>
              <a:sym typeface="Arial"/>
            </a:endParaRPr>
          </a:p>
          <a:p>
            <a:pPr indent="-318628" lvl="0" marL="457200" rtl="0" algn="l">
              <a:lnSpc>
                <a:spcPct val="115000"/>
              </a:lnSpc>
              <a:spcBef>
                <a:spcPts val="0"/>
              </a:spcBef>
              <a:spcAft>
                <a:spcPts val="0"/>
              </a:spcAft>
              <a:buClr>
                <a:srgbClr val="222222"/>
              </a:buClr>
              <a:buSzPct val="100000"/>
              <a:buFont typeface="Arial"/>
              <a:buChar char="●"/>
            </a:pPr>
            <a:r>
              <a:rPr lang="en" sz="5671">
                <a:solidFill>
                  <a:srgbClr val="222222"/>
                </a:solidFill>
                <a:highlight>
                  <a:schemeClr val="accent3"/>
                </a:highlight>
                <a:latin typeface="Arial"/>
                <a:ea typeface="Arial"/>
                <a:cs typeface="Arial"/>
                <a:sym typeface="Arial"/>
              </a:rPr>
              <a:t>Members of WSTA are committed to continual personal and professional development </a:t>
            </a:r>
            <a:endParaRPr sz="5671">
              <a:solidFill>
                <a:srgbClr val="222222"/>
              </a:solidFill>
              <a:highlight>
                <a:schemeClr val="accent3"/>
              </a:highlight>
              <a:latin typeface="Arial"/>
              <a:ea typeface="Arial"/>
              <a:cs typeface="Arial"/>
              <a:sym typeface="Arial"/>
            </a:endParaRPr>
          </a:p>
          <a:p>
            <a:pPr indent="-318628" lvl="0" marL="457200" rtl="0" algn="l">
              <a:lnSpc>
                <a:spcPct val="115000"/>
              </a:lnSpc>
              <a:spcBef>
                <a:spcPts val="0"/>
              </a:spcBef>
              <a:spcAft>
                <a:spcPts val="0"/>
              </a:spcAft>
              <a:buClr>
                <a:srgbClr val="222222"/>
              </a:buClr>
              <a:buSzPct val="100000"/>
              <a:buFont typeface="Arial"/>
              <a:buChar char="●"/>
            </a:pPr>
            <a:r>
              <a:rPr lang="en" sz="5671">
                <a:solidFill>
                  <a:srgbClr val="222222"/>
                </a:solidFill>
                <a:highlight>
                  <a:schemeClr val="accent3"/>
                </a:highlight>
                <a:latin typeface="Arial"/>
                <a:ea typeface="Arial"/>
                <a:cs typeface="Arial"/>
                <a:sym typeface="Arial"/>
              </a:rPr>
              <a:t>Strive to create vibrant Spanish programs in their respective Waldorf schools, by following the indications of Rudolf Steiner in the curriculum.</a:t>
            </a:r>
            <a:endParaRPr sz="5671">
              <a:solidFill>
                <a:srgbClr val="222222"/>
              </a:solidFill>
              <a:highlight>
                <a:schemeClr val="accent3"/>
              </a:highlight>
              <a:latin typeface="Arial"/>
              <a:ea typeface="Arial"/>
              <a:cs typeface="Arial"/>
              <a:sym typeface="Arial"/>
            </a:endParaRPr>
          </a:p>
          <a:p>
            <a:pPr indent="-318628" lvl="0" marL="457200" rtl="0" algn="l">
              <a:lnSpc>
                <a:spcPct val="115000"/>
              </a:lnSpc>
              <a:spcBef>
                <a:spcPts val="0"/>
              </a:spcBef>
              <a:spcAft>
                <a:spcPts val="0"/>
              </a:spcAft>
              <a:buClr>
                <a:srgbClr val="222222"/>
              </a:buClr>
              <a:buSzPct val="100000"/>
              <a:buFont typeface="Arial"/>
              <a:buChar char="●"/>
            </a:pPr>
            <a:r>
              <a:rPr lang="en" sz="5671">
                <a:solidFill>
                  <a:srgbClr val="222222"/>
                </a:solidFill>
                <a:highlight>
                  <a:schemeClr val="accent3"/>
                </a:highlight>
                <a:latin typeface="Arial"/>
                <a:ea typeface="Arial"/>
                <a:cs typeface="Arial"/>
                <a:sym typeface="Arial"/>
              </a:rPr>
              <a:t>https://waldorfspanishteachers.org/</a:t>
            </a:r>
            <a:endParaRPr sz="5671">
              <a:solidFill>
                <a:srgbClr val="222222"/>
              </a:solidFill>
              <a:highlight>
                <a:schemeClr val="accent3"/>
              </a:highlight>
              <a:latin typeface="Arial"/>
              <a:ea typeface="Arial"/>
              <a:cs typeface="Arial"/>
              <a:sym typeface="Arial"/>
            </a:endParaRPr>
          </a:p>
          <a:p>
            <a:pPr indent="0" lvl="0" marL="0" rtl="0" algn="l">
              <a:spcBef>
                <a:spcPts val="1000"/>
              </a:spcBef>
              <a:spcAft>
                <a:spcPts val="0"/>
              </a:spcAft>
              <a:buNone/>
            </a:pPr>
            <a:r>
              <a:t/>
            </a:r>
            <a:endParaRPr/>
          </a:p>
        </p:txBody>
      </p:sp>
      <p:sp>
        <p:nvSpPr>
          <p:cNvPr id="485" name="Google Shape;485;p43"/>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44"/>
          <p:cNvSpPr txBox="1"/>
          <p:nvPr>
            <p:ph type="ctrTitle"/>
          </p:nvPr>
        </p:nvSpPr>
        <p:spPr>
          <a:xfrm>
            <a:off x="790100" y="296579"/>
            <a:ext cx="4255500" cy="190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2800"/>
              <a:t>Current Leadership Team of WSTA:</a:t>
            </a:r>
            <a:endParaRPr sz="2800"/>
          </a:p>
        </p:txBody>
      </p:sp>
      <p:sp>
        <p:nvSpPr>
          <p:cNvPr id="491" name="Google Shape;491;p44"/>
          <p:cNvSpPr txBox="1"/>
          <p:nvPr>
            <p:ph idx="1" type="subTitle"/>
          </p:nvPr>
        </p:nvSpPr>
        <p:spPr>
          <a:xfrm>
            <a:off x="866350" y="1974350"/>
            <a:ext cx="4255500" cy="2300400"/>
          </a:xfrm>
          <a:prstGeom prst="rect">
            <a:avLst/>
          </a:prstGeom>
        </p:spPr>
        <p:txBody>
          <a:bodyPr anchorCtr="0" anchor="t" bIns="91425" lIns="91425" spcFirstLastPara="1" rIns="91425" wrap="square" tIns="91425">
            <a:normAutofit fontScale="25000" lnSpcReduction="10000"/>
          </a:bodyPr>
          <a:lstStyle/>
          <a:p>
            <a:pPr indent="-318628" lvl="0" marL="457200" rtl="0" algn="l">
              <a:lnSpc>
                <a:spcPct val="115000"/>
              </a:lnSpc>
              <a:spcBef>
                <a:spcPts val="1000"/>
              </a:spcBef>
              <a:spcAft>
                <a:spcPts val="0"/>
              </a:spcAft>
              <a:buClr>
                <a:srgbClr val="222222"/>
              </a:buClr>
              <a:buSzPct val="100000"/>
              <a:buFont typeface="Arial"/>
              <a:buChar char="●"/>
            </a:pPr>
            <a:r>
              <a:rPr lang="en" sz="5671">
                <a:solidFill>
                  <a:srgbClr val="222222"/>
                </a:solidFill>
                <a:highlight>
                  <a:schemeClr val="accent3"/>
                </a:highlight>
                <a:latin typeface="Arial"/>
                <a:ea typeface="Arial"/>
                <a:cs typeface="Arial"/>
                <a:sym typeface="Arial"/>
              </a:rPr>
              <a:t>Diamela Wetzl</a:t>
            </a:r>
            <a:endParaRPr sz="5671">
              <a:solidFill>
                <a:srgbClr val="222222"/>
              </a:solidFill>
              <a:highlight>
                <a:schemeClr val="accent3"/>
              </a:highlight>
              <a:latin typeface="Arial"/>
              <a:ea typeface="Arial"/>
              <a:cs typeface="Arial"/>
              <a:sym typeface="Arial"/>
            </a:endParaRPr>
          </a:p>
          <a:p>
            <a:pPr indent="-318628" lvl="0" marL="457200" rtl="0" algn="l">
              <a:lnSpc>
                <a:spcPct val="115000"/>
              </a:lnSpc>
              <a:spcBef>
                <a:spcPts val="0"/>
              </a:spcBef>
              <a:spcAft>
                <a:spcPts val="0"/>
              </a:spcAft>
              <a:buClr>
                <a:srgbClr val="222222"/>
              </a:buClr>
              <a:buSzPct val="100000"/>
              <a:buFont typeface="Arial"/>
              <a:buChar char="●"/>
            </a:pPr>
            <a:r>
              <a:rPr lang="en" sz="5671">
                <a:solidFill>
                  <a:srgbClr val="222222"/>
                </a:solidFill>
                <a:highlight>
                  <a:schemeClr val="accent3"/>
                </a:highlight>
                <a:latin typeface="Arial"/>
                <a:ea typeface="Arial"/>
                <a:cs typeface="Arial"/>
                <a:sym typeface="Arial"/>
              </a:rPr>
              <a:t>Ximena Sierra</a:t>
            </a:r>
            <a:endParaRPr sz="5671">
              <a:solidFill>
                <a:srgbClr val="222222"/>
              </a:solidFill>
              <a:highlight>
                <a:schemeClr val="accent3"/>
              </a:highlight>
              <a:latin typeface="Arial"/>
              <a:ea typeface="Arial"/>
              <a:cs typeface="Arial"/>
              <a:sym typeface="Arial"/>
            </a:endParaRPr>
          </a:p>
          <a:p>
            <a:pPr indent="-318628" lvl="0" marL="457200" rtl="0" algn="l">
              <a:lnSpc>
                <a:spcPct val="115000"/>
              </a:lnSpc>
              <a:spcBef>
                <a:spcPts val="0"/>
              </a:spcBef>
              <a:spcAft>
                <a:spcPts val="0"/>
              </a:spcAft>
              <a:buClr>
                <a:srgbClr val="222222"/>
              </a:buClr>
              <a:buSzPct val="100000"/>
              <a:buFont typeface="Arial"/>
              <a:buChar char="●"/>
            </a:pPr>
            <a:r>
              <a:rPr lang="en" sz="5671">
                <a:solidFill>
                  <a:srgbClr val="222222"/>
                </a:solidFill>
                <a:highlight>
                  <a:schemeClr val="accent3"/>
                </a:highlight>
                <a:latin typeface="Arial"/>
                <a:ea typeface="Arial"/>
                <a:cs typeface="Arial"/>
                <a:sym typeface="Arial"/>
              </a:rPr>
              <a:t>Barbara Wauters</a:t>
            </a:r>
            <a:endParaRPr sz="5671">
              <a:solidFill>
                <a:srgbClr val="222222"/>
              </a:solidFill>
              <a:highlight>
                <a:schemeClr val="accent3"/>
              </a:highlight>
              <a:latin typeface="Arial"/>
              <a:ea typeface="Arial"/>
              <a:cs typeface="Arial"/>
              <a:sym typeface="Arial"/>
            </a:endParaRPr>
          </a:p>
          <a:p>
            <a:pPr indent="-318628" lvl="0" marL="457200" rtl="0" algn="l">
              <a:lnSpc>
                <a:spcPct val="115000"/>
              </a:lnSpc>
              <a:spcBef>
                <a:spcPts val="0"/>
              </a:spcBef>
              <a:spcAft>
                <a:spcPts val="0"/>
              </a:spcAft>
              <a:buClr>
                <a:srgbClr val="222222"/>
              </a:buClr>
              <a:buSzPct val="100000"/>
              <a:buFont typeface="Arial"/>
              <a:buChar char="●"/>
            </a:pPr>
            <a:r>
              <a:rPr lang="en" sz="5671">
                <a:solidFill>
                  <a:srgbClr val="222222"/>
                </a:solidFill>
                <a:highlight>
                  <a:schemeClr val="accent3"/>
                </a:highlight>
                <a:latin typeface="Arial"/>
                <a:ea typeface="Arial"/>
                <a:cs typeface="Arial"/>
                <a:sym typeface="Arial"/>
              </a:rPr>
              <a:t>Maria Creamer</a:t>
            </a:r>
            <a:endParaRPr sz="5671">
              <a:solidFill>
                <a:srgbClr val="222222"/>
              </a:solidFill>
              <a:highlight>
                <a:schemeClr val="accent3"/>
              </a:highlight>
              <a:latin typeface="Arial"/>
              <a:ea typeface="Arial"/>
              <a:cs typeface="Arial"/>
              <a:sym typeface="Arial"/>
            </a:endParaRPr>
          </a:p>
          <a:p>
            <a:pPr indent="-318628" lvl="0" marL="457200" rtl="0" algn="l">
              <a:lnSpc>
                <a:spcPct val="115000"/>
              </a:lnSpc>
              <a:spcBef>
                <a:spcPts val="0"/>
              </a:spcBef>
              <a:spcAft>
                <a:spcPts val="0"/>
              </a:spcAft>
              <a:buClr>
                <a:srgbClr val="222222"/>
              </a:buClr>
              <a:buSzPct val="100000"/>
              <a:buFont typeface="Arial"/>
              <a:buChar char="●"/>
            </a:pPr>
            <a:r>
              <a:rPr lang="en" sz="5671">
                <a:solidFill>
                  <a:srgbClr val="222222"/>
                </a:solidFill>
                <a:highlight>
                  <a:schemeClr val="accent3"/>
                </a:highlight>
                <a:latin typeface="Arial"/>
                <a:ea typeface="Arial"/>
                <a:cs typeface="Arial"/>
                <a:sym typeface="Arial"/>
              </a:rPr>
              <a:t>Kim Napa</a:t>
            </a:r>
            <a:endParaRPr sz="5671">
              <a:solidFill>
                <a:srgbClr val="222222"/>
              </a:solidFill>
              <a:highlight>
                <a:schemeClr val="accent3"/>
              </a:highlight>
              <a:latin typeface="Arial"/>
              <a:ea typeface="Arial"/>
              <a:cs typeface="Arial"/>
              <a:sym typeface="Arial"/>
            </a:endParaRPr>
          </a:p>
          <a:p>
            <a:pPr indent="-318628" lvl="0" marL="457200" rtl="0" algn="l">
              <a:lnSpc>
                <a:spcPct val="115000"/>
              </a:lnSpc>
              <a:spcBef>
                <a:spcPts val="0"/>
              </a:spcBef>
              <a:spcAft>
                <a:spcPts val="0"/>
              </a:spcAft>
              <a:buClr>
                <a:srgbClr val="222222"/>
              </a:buClr>
              <a:buSzPct val="100000"/>
              <a:buFont typeface="Arial"/>
              <a:buChar char="●"/>
            </a:pPr>
            <a:r>
              <a:rPr lang="en" sz="5671">
                <a:solidFill>
                  <a:srgbClr val="222222"/>
                </a:solidFill>
                <a:highlight>
                  <a:schemeClr val="accent3"/>
                </a:highlight>
                <a:latin typeface="Arial"/>
                <a:ea typeface="Arial"/>
                <a:cs typeface="Arial"/>
                <a:sym typeface="Arial"/>
              </a:rPr>
              <a:t>Maria Cardenas</a:t>
            </a:r>
            <a:endParaRPr sz="5671">
              <a:solidFill>
                <a:srgbClr val="222222"/>
              </a:solidFill>
              <a:highlight>
                <a:schemeClr val="accent3"/>
              </a:highlight>
              <a:latin typeface="Arial"/>
              <a:ea typeface="Arial"/>
              <a:cs typeface="Arial"/>
              <a:sym typeface="Arial"/>
            </a:endParaRPr>
          </a:p>
          <a:p>
            <a:pPr indent="0" lvl="0" marL="457200" rtl="0" algn="l">
              <a:lnSpc>
                <a:spcPct val="115000"/>
              </a:lnSpc>
              <a:spcBef>
                <a:spcPts val="1000"/>
              </a:spcBef>
              <a:spcAft>
                <a:spcPts val="0"/>
              </a:spcAft>
              <a:buNone/>
            </a:pPr>
            <a:r>
              <a:rPr lang="en" sz="5671" u="sng">
                <a:solidFill>
                  <a:schemeClr val="hlink"/>
                </a:solidFill>
                <a:highlight>
                  <a:schemeClr val="accent3"/>
                </a:highlight>
                <a:latin typeface="Arial"/>
                <a:ea typeface="Arial"/>
                <a:cs typeface="Arial"/>
                <a:sym typeface="Arial"/>
                <a:hlinkClick r:id="rId3"/>
              </a:rPr>
              <a:t>knapa@emersonwaldorf.org</a:t>
            </a:r>
            <a:endParaRPr sz="5671">
              <a:solidFill>
                <a:srgbClr val="222222"/>
              </a:solidFill>
              <a:highlight>
                <a:schemeClr val="accent3"/>
              </a:highlight>
              <a:latin typeface="Arial"/>
              <a:ea typeface="Arial"/>
              <a:cs typeface="Arial"/>
              <a:sym typeface="Arial"/>
            </a:endParaRPr>
          </a:p>
          <a:p>
            <a:pPr indent="-318628" lvl="0" marL="457200" rtl="0" algn="l">
              <a:lnSpc>
                <a:spcPct val="115000"/>
              </a:lnSpc>
              <a:spcBef>
                <a:spcPts val="1000"/>
              </a:spcBef>
              <a:spcAft>
                <a:spcPts val="0"/>
              </a:spcAft>
              <a:buClr>
                <a:srgbClr val="222222"/>
              </a:buClr>
              <a:buSzPct val="100000"/>
              <a:buFont typeface="Arial"/>
              <a:buChar char="●"/>
            </a:pPr>
            <a:r>
              <a:rPr lang="en" sz="5671">
                <a:solidFill>
                  <a:srgbClr val="222222"/>
                </a:solidFill>
                <a:highlight>
                  <a:schemeClr val="accent3"/>
                </a:highlight>
                <a:latin typeface="Arial"/>
                <a:ea typeface="Arial"/>
                <a:cs typeface="Arial"/>
                <a:sym typeface="Arial"/>
              </a:rPr>
              <a:t>https://waldorfspanishteachers.org</a:t>
            </a:r>
            <a:endParaRPr sz="5671">
              <a:solidFill>
                <a:srgbClr val="222222"/>
              </a:solidFill>
              <a:highlight>
                <a:schemeClr val="accent3"/>
              </a:highlight>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96" name="Shape 296"/>
        <p:cNvGrpSpPr/>
        <p:nvPr/>
      </p:nvGrpSpPr>
      <p:grpSpPr>
        <a:xfrm>
          <a:off x="0" y="0"/>
          <a:ext cx="0" cy="0"/>
          <a:chOff x="0" y="0"/>
          <a:chExt cx="0" cy="0"/>
        </a:xfrm>
      </p:grpSpPr>
      <p:sp>
        <p:nvSpPr>
          <p:cNvPr id="297" name="Google Shape;297;p16"/>
          <p:cNvSpPr txBox="1"/>
          <p:nvPr>
            <p:ph type="title"/>
          </p:nvPr>
        </p:nvSpPr>
        <p:spPr>
          <a:xfrm>
            <a:off x="449100" y="42375"/>
            <a:ext cx="8355000" cy="1563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244"/>
              <a:t>Waldorf Schools                                            </a:t>
            </a:r>
            <a:r>
              <a:rPr lang="en" sz="2244">
                <a:solidFill>
                  <a:srgbClr val="222222"/>
                </a:solidFill>
              </a:rPr>
              <a:t>Steiner Schools</a:t>
            </a:r>
            <a:r>
              <a:rPr lang="en" sz="2244"/>
              <a:t>     </a:t>
            </a:r>
            <a:endParaRPr sz="3244">
              <a:latin typeface="Caveat"/>
              <a:ea typeface="Caveat"/>
              <a:cs typeface="Caveat"/>
              <a:sym typeface="Caveat"/>
            </a:endParaRPr>
          </a:p>
        </p:txBody>
      </p:sp>
      <p:sp>
        <p:nvSpPr>
          <p:cNvPr id="298" name="Google Shape;298;p16"/>
          <p:cNvSpPr txBox="1"/>
          <p:nvPr>
            <p:ph idx="1" type="body"/>
          </p:nvPr>
        </p:nvSpPr>
        <p:spPr>
          <a:xfrm>
            <a:off x="127125" y="1892750"/>
            <a:ext cx="4410900" cy="29883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2244">
                <a:solidFill>
                  <a:srgbClr val="9900FF"/>
                </a:solidFill>
                <a:latin typeface="Corsiva"/>
                <a:ea typeface="Corsiva"/>
                <a:cs typeface="Corsiva"/>
                <a:sym typeface="Corsiva"/>
              </a:rPr>
              <a:t> </a:t>
            </a:r>
            <a:r>
              <a:rPr lang="en" sz="2161">
                <a:solidFill>
                  <a:srgbClr val="9900FF"/>
                </a:solidFill>
                <a:highlight>
                  <a:schemeClr val="lt2"/>
                </a:highlight>
                <a:latin typeface="Corsiva"/>
                <a:ea typeface="Corsiva"/>
                <a:cs typeface="Corsiva"/>
                <a:sym typeface="Corsiva"/>
              </a:rPr>
              <a:t>“Accept the children with reverence, </a:t>
            </a:r>
            <a:r>
              <a:rPr b="1" lang="en" sz="2244">
                <a:solidFill>
                  <a:srgbClr val="9900FF"/>
                </a:solidFill>
                <a:latin typeface="Corsiva"/>
                <a:ea typeface="Corsiva"/>
                <a:cs typeface="Corsiva"/>
                <a:sym typeface="Corsiva"/>
              </a:rPr>
              <a:t>     </a:t>
            </a:r>
            <a:endParaRPr b="1" sz="2244">
              <a:solidFill>
                <a:srgbClr val="222222"/>
              </a:solidFill>
              <a:latin typeface="Maven Pro"/>
              <a:ea typeface="Maven Pro"/>
              <a:cs typeface="Maven Pro"/>
              <a:sym typeface="Maven Pro"/>
            </a:endParaRPr>
          </a:p>
          <a:p>
            <a:pPr indent="0" lvl="0" marL="0" rtl="0" algn="ctr">
              <a:lnSpc>
                <a:spcPct val="100000"/>
              </a:lnSpc>
              <a:spcBef>
                <a:spcPts val="0"/>
              </a:spcBef>
              <a:spcAft>
                <a:spcPts val="0"/>
              </a:spcAft>
              <a:buNone/>
            </a:pPr>
            <a:r>
              <a:rPr lang="en" sz="2161">
                <a:solidFill>
                  <a:srgbClr val="9900FF"/>
                </a:solidFill>
                <a:highlight>
                  <a:schemeClr val="lt2"/>
                </a:highlight>
                <a:latin typeface="Corsiva"/>
                <a:ea typeface="Corsiva"/>
                <a:cs typeface="Corsiva"/>
                <a:sym typeface="Corsiva"/>
              </a:rPr>
              <a:t>educate them with love,</a:t>
            </a:r>
            <a:r>
              <a:rPr b="1" lang="en" sz="2244">
                <a:solidFill>
                  <a:srgbClr val="9900FF"/>
                </a:solidFill>
                <a:latin typeface="Corsiva"/>
                <a:ea typeface="Corsiva"/>
                <a:cs typeface="Corsiva"/>
                <a:sym typeface="Corsiva"/>
              </a:rPr>
              <a:t>                       </a:t>
            </a:r>
            <a:endParaRPr b="1" sz="2244">
              <a:solidFill>
                <a:srgbClr val="9900FF"/>
              </a:solidFill>
              <a:latin typeface="Corsiva"/>
              <a:ea typeface="Corsiva"/>
              <a:cs typeface="Corsiva"/>
              <a:sym typeface="Corsiva"/>
            </a:endParaRPr>
          </a:p>
          <a:p>
            <a:pPr indent="0" lvl="0" marL="0" rtl="0" algn="ctr">
              <a:lnSpc>
                <a:spcPct val="100000"/>
              </a:lnSpc>
              <a:spcBef>
                <a:spcPts val="0"/>
              </a:spcBef>
              <a:spcAft>
                <a:spcPts val="0"/>
              </a:spcAft>
              <a:buNone/>
            </a:pPr>
            <a:r>
              <a:rPr lang="en" sz="2161">
                <a:solidFill>
                  <a:srgbClr val="9900FF"/>
                </a:solidFill>
                <a:highlight>
                  <a:schemeClr val="lt2"/>
                </a:highlight>
                <a:latin typeface="Corsiva"/>
                <a:ea typeface="Corsiva"/>
                <a:cs typeface="Corsiva"/>
                <a:sym typeface="Corsiva"/>
              </a:rPr>
              <a:t> send them forth in freedom."</a:t>
            </a:r>
            <a:endParaRPr b="1" sz="3911">
              <a:solidFill>
                <a:srgbClr val="9900FF"/>
              </a:solidFill>
              <a:highlight>
                <a:schemeClr val="lt2"/>
              </a:highlight>
              <a:latin typeface="Corsiva"/>
              <a:ea typeface="Corsiva"/>
              <a:cs typeface="Corsiva"/>
              <a:sym typeface="Corsiva"/>
            </a:endParaRPr>
          </a:p>
        </p:txBody>
      </p:sp>
      <p:pic>
        <p:nvPicPr>
          <p:cNvPr id="299" name="Google Shape;299;p16"/>
          <p:cNvPicPr preferRelativeResize="0"/>
          <p:nvPr/>
        </p:nvPicPr>
        <p:blipFill>
          <a:blip r:embed="rId3">
            <a:alphaModFix/>
          </a:blip>
          <a:stretch>
            <a:fillRect/>
          </a:stretch>
        </p:blipFill>
        <p:spPr>
          <a:xfrm>
            <a:off x="4679875" y="1371375"/>
            <a:ext cx="4258199" cy="28387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03" name="Shape 303"/>
        <p:cNvGrpSpPr/>
        <p:nvPr/>
      </p:nvGrpSpPr>
      <p:grpSpPr>
        <a:xfrm>
          <a:off x="0" y="0"/>
          <a:ext cx="0" cy="0"/>
          <a:chOff x="0" y="0"/>
          <a:chExt cx="0" cy="0"/>
        </a:xfrm>
      </p:grpSpPr>
      <p:sp>
        <p:nvSpPr>
          <p:cNvPr id="304" name="Google Shape;304;p17"/>
          <p:cNvSpPr txBox="1"/>
          <p:nvPr>
            <p:ph type="title"/>
          </p:nvPr>
        </p:nvSpPr>
        <p:spPr>
          <a:xfrm>
            <a:off x="449100" y="42375"/>
            <a:ext cx="8355000" cy="15639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2244"/>
              <a:t>Waldorf Schools     </a:t>
            </a:r>
            <a:r>
              <a:rPr lang="en" sz="2244">
                <a:solidFill>
                  <a:srgbClr val="9900FF"/>
                </a:solidFill>
                <a:latin typeface="Corsiva"/>
                <a:ea typeface="Corsiva"/>
                <a:cs typeface="Corsiva"/>
                <a:sym typeface="Corsiva"/>
              </a:rPr>
              <a:t> </a:t>
            </a:r>
            <a:r>
              <a:rPr b="0" lang="en" sz="2161">
                <a:solidFill>
                  <a:srgbClr val="9900FF"/>
                </a:solidFill>
                <a:highlight>
                  <a:schemeClr val="lt2"/>
                </a:highlight>
                <a:latin typeface="Corsiva"/>
                <a:ea typeface="Corsiva"/>
                <a:cs typeface="Corsiva"/>
                <a:sym typeface="Corsiva"/>
              </a:rPr>
              <a:t>“Accept the children with reverence, </a:t>
            </a:r>
            <a:r>
              <a:rPr lang="en" sz="2244">
                <a:solidFill>
                  <a:srgbClr val="9900FF"/>
                </a:solidFill>
                <a:latin typeface="Corsiva"/>
                <a:ea typeface="Corsiva"/>
                <a:cs typeface="Corsiva"/>
                <a:sym typeface="Corsiva"/>
              </a:rPr>
              <a:t>     </a:t>
            </a:r>
            <a:r>
              <a:rPr lang="en" sz="2244">
                <a:solidFill>
                  <a:srgbClr val="222222"/>
                </a:solidFill>
              </a:rPr>
              <a:t>Steiner Schools</a:t>
            </a:r>
            <a:endParaRPr sz="2244">
              <a:solidFill>
                <a:srgbClr val="222222"/>
              </a:solidFill>
            </a:endParaRPr>
          </a:p>
          <a:p>
            <a:pPr indent="0" lvl="0" marL="0" rtl="0" algn="ctr">
              <a:spcBef>
                <a:spcPts val="0"/>
              </a:spcBef>
              <a:spcAft>
                <a:spcPts val="0"/>
              </a:spcAft>
              <a:buNone/>
            </a:pPr>
            <a:r>
              <a:rPr b="0" lang="en" sz="2161">
                <a:solidFill>
                  <a:srgbClr val="9900FF"/>
                </a:solidFill>
                <a:highlight>
                  <a:schemeClr val="lt2"/>
                </a:highlight>
                <a:latin typeface="Corsiva"/>
                <a:ea typeface="Corsiva"/>
                <a:cs typeface="Corsiva"/>
                <a:sym typeface="Corsiva"/>
              </a:rPr>
              <a:t>educate them with love,</a:t>
            </a:r>
            <a:r>
              <a:rPr lang="en" sz="2244">
                <a:solidFill>
                  <a:srgbClr val="9900FF"/>
                </a:solidFill>
                <a:latin typeface="Corsiva"/>
                <a:ea typeface="Corsiva"/>
                <a:cs typeface="Corsiva"/>
                <a:sym typeface="Corsiva"/>
              </a:rPr>
              <a:t>                       </a:t>
            </a:r>
            <a:endParaRPr sz="2244">
              <a:solidFill>
                <a:srgbClr val="9900FF"/>
              </a:solidFill>
              <a:latin typeface="Corsiva"/>
              <a:ea typeface="Corsiva"/>
              <a:cs typeface="Corsiva"/>
              <a:sym typeface="Corsiva"/>
            </a:endParaRPr>
          </a:p>
          <a:p>
            <a:pPr indent="0" lvl="0" marL="0" rtl="0" algn="ctr">
              <a:spcBef>
                <a:spcPts val="0"/>
              </a:spcBef>
              <a:spcAft>
                <a:spcPts val="0"/>
              </a:spcAft>
              <a:buNone/>
            </a:pPr>
            <a:r>
              <a:rPr b="0" lang="en" sz="2161">
                <a:solidFill>
                  <a:srgbClr val="9900FF"/>
                </a:solidFill>
                <a:highlight>
                  <a:schemeClr val="lt2"/>
                </a:highlight>
                <a:latin typeface="Corsiva"/>
                <a:ea typeface="Corsiva"/>
                <a:cs typeface="Corsiva"/>
                <a:sym typeface="Corsiva"/>
              </a:rPr>
              <a:t> send them forth in freedom."</a:t>
            </a:r>
            <a:endParaRPr sz="3911">
              <a:solidFill>
                <a:srgbClr val="9900FF"/>
              </a:solidFill>
              <a:highlight>
                <a:schemeClr val="lt2"/>
              </a:highlight>
              <a:latin typeface="Corsiva"/>
              <a:ea typeface="Corsiva"/>
              <a:cs typeface="Corsiva"/>
              <a:sym typeface="Corsiva"/>
            </a:endParaRPr>
          </a:p>
          <a:p>
            <a:pPr indent="0" lvl="0" marL="0" rtl="0" algn="l">
              <a:spcBef>
                <a:spcPts val="0"/>
              </a:spcBef>
              <a:spcAft>
                <a:spcPts val="0"/>
              </a:spcAft>
              <a:buNone/>
            </a:pPr>
            <a:r>
              <a:t/>
            </a:r>
            <a:endParaRPr sz="3244">
              <a:latin typeface="Caveat"/>
              <a:ea typeface="Caveat"/>
              <a:cs typeface="Caveat"/>
              <a:sym typeface="Caveat"/>
            </a:endParaRPr>
          </a:p>
        </p:txBody>
      </p:sp>
      <p:sp>
        <p:nvSpPr>
          <p:cNvPr id="305" name="Google Shape;305;p17"/>
          <p:cNvSpPr txBox="1"/>
          <p:nvPr>
            <p:ph idx="1" type="body"/>
          </p:nvPr>
        </p:nvSpPr>
        <p:spPr>
          <a:xfrm>
            <a:off x="101675" y="1074425"/>
            <a:ext cx="4410900" cy="3840600"/>
          </a:xfrm>
          <a:prstGeom prst="rect">
            <a:avLst/>
          </a:prstGeom>
        </p:spPr>
        <p:txBody>
          <a:bodyPr anchorCtr="0" anchor="t" bIns="91425" lIns="91425" spcFirstLastPara="1" rIns="91425" wrap="square" tIns="91425">
            <a:noAutofit/>
          </a:bodyPr>
          <a:lstStyle/>
          <a:p>
            <a:pPr indent="-342900" lvl="0" marL="457200" rtl="0" algn="l">
              <a:lnSpc>
                <a:spcPct val="95000"/>
              </a:lnSpc>
              <a:spcBef>
                <a:spcPts val="0"/>
              </a:spcBef>
              <a:spcAft>
                <a:spcPts val="0"/>
              </a:spcAft>
              <a:buClr>
                <a:srgbClr val="4D5156"/>
              </a:buClr>
              <a:buSzPts val="1800"/>
              <a:buFont typeface="Caveat"/>
              <a:buChar char="●"/>
            </a:pPr>
            <a:r>
              <a:rPr lang="en" sz="1800">
                <a:solidFill>
                  <a:srgbClr val="4D5156"/>
                </a:solidFill>
                <a:highlight>
                  <a:srgbClr val="FFFFFF"/>
                </a:highlight>
                <a:latin typeface="Caveat"/>
                <a:ea typeface="Caveat"/>
                <a:cs typeface="Caveat"/>
                <a:sym typeface="Caveat"/>
              </a:rPr>
              <a:t>Holistic and integrated education; cross-curricular; immersive/thematic approach</a:t>
            </a:r>
            <a:endParaRPr sz="1800">
              <a:solidFill>
                <a:srgbClr val="4D5156"/>
              </a:solidFill>
              <a:highlight>
                <a:srgbClr val="FFFFFF"/>
              </a:highlight>
              <a:latin typeface="Caveat"/>
              <a:ea typeface="Caveat"/>
              <a:cs typeface="Caveat"/>
              <a:sym typeface="Caveat"/>
            </a:endParaRPr>
          </a:p>
          <a:p>
            <a:pPr indent="-342900" lvl="0" marL="457200" rtl="0" algn="l">
              <a:lnSpc>
                <a:spcPct val="95000"/>
              </a:lnSpc>
              <a:spcBef>
                <a:spcPts val="0"/>
              </a:spcBef>
              <a:spcAft>
                <a:spcPts val="0"/>
              </a:spcAft>
              <a:buClr>
                <a:srgbClr val="4D5156"/>
              </a:buClr>
              <a:buSzPts val="1800"/>
              <a:buFont typeface="Caveat"/>
              <a:buChar char="●"/>
            </a:pPr>
            <a:r>
              <a:rPr lang="en" sz="1800">
                <a:solidFill>
                  <a:srgbClr val="4D5156"/>
                </a:solidFill>
                <a:highlight>
                  <a:srgbClr val="FFFFFF"/>
                </a:highlight>
                <a:latin typeface="Caveat"/>
                <a:ea typeface="Caveat"/>
                <a:cs typeface="Caveat"/>
                <a:sym typeface="Caveat"/>
              </a:rPr>
              <a:t>Developmentally- appropriate curriculum</a:t>
            </a:r>
            <a:endParaRPr sz="1800">
              <a:solidFill>
                <a:srgbClr val="4D5156"/>
              </a:solidFill>
              <a:highlight>
                <a:srgbClr val="FFFFFF"/>
              </a:highlight>
              <a:latin typeface="Caveat"/>
              <a:ea typeface="Caveat"/>
              <a:cs typeface="Caveat"/>
              <a:sym typeface="Caveat"/>
            </a:endParaRPr>
          </a:p>
          <a:p>
            <a:pPr indent="-342900" lvl="0" marL="457200" rtl="0" algn="l">
              <a:lnSpc>
                <a:spcPct val="95000"/>
              </a:lnSpc>
              <a:spcBef>
                <a:spcPts val="0"/>
              </a:spcBef>
              <a:spcAft>
                <a:spcPts val="0"/>
              </a:spcAft>
              <a:buClr>
                <a:srgbClr val="4D5156"/>
              </a:buClr>
              <a:buSzPts val="1800"/>
              <a:buFont typeface="Caveat"/>
              <a:buChar char="●"/>
            </a:pPr>
            <a:r>
              <a:rPr lang="en" sz="1800">
                <a:solidFill>
                  <a:srgbClr val="4D5156"/>
                </a:solidFill>
                <a:highlight>
                  <a:srgbClr val="FFFFFF"/>
                </a:highlight>
                <a:latin typeface="Caveat"/>
                <a:ea typeface="Caveat"/>
                <a:cs typeface="Caveat"/>
                <a:sym typeface="Caveat"/>
              </a:rPr>
              <a:t>Move from the whole to the part</a:t>
            </a:r>
            <a:endParaRPr sz="1800">
              <a:solidFill>
                <a:srgbClr val="4D5156"/>
              </a:solidFill>
              <a:highlight>
                <a:srgbClr val="FFFFFF"/>
              </a:highlight>
              <a:latin typeface="Caveat"/>
              <a:ea typeface="Caveat"/>
              <a:cs typeface="Caveat"/>
              <a:sym typeface="Caveat"/>
            </a:endParaRPr>
          </a:p>
          <a:p>
            <a:pPr indent="-342900" lvl="0" marL="457200" rtl="0" algn="l">
              <a:lnSpc>
                <a:spcPct val="95000"/>
              </a:lnSpc>
              <a:spcBef>
                <a:spcPts val="0"/>
              </a:spcBef>
              <a:spcAft>
                <a:spcPts val="0"/>
              </a:spcAft>
              <a:buClr>
                <a:srgbClr val="4D5156"/>
              </a:buClr>
              <a:buSzPts val="1800"/>
              <a:buFont typeface="Caveat"/>
              <a:buChar char="●"/>
            </a:pPr>
            <a:r>
              <a:rPr lang="en" sz="1800">
                <a:solidFill>
                  <a:srgbClr val="4D5156"/>
                </a:solidFill>
                <a:highlight>
                  <a:srgbClr val="FFFFFF"/>
                </a:highlight>
                <a:latin typeface="Caveat"/>
                <a:ea typeface="Caveat"/>
                <a:cs typeface="Caveat"/>
                <a:sym typeface="Caveat"/>
              </a:rPr>
              <a:t>Reach the intellect through the feelings</a:t>
            </a:r>
            <a:endParaRPr sz="1800">
              <a:solidFill>
                <a:srgbClr val="4D5156"/>
              </a:solidFill>
              <a:highlight>
                <a:srgbClr val="FFFFFF"/>
              </a:highlight>
              <a:latin typeface="Caveat"/>
              <a:ea typeface="Caveat"/>
              <a:cs typeface="Caveat"/>
              <a:sym typeface="Caveat"/>
            </a:endParaRPr>
          </a:p>
          <a:p>
            <a:pPr indent="-342900" lvl="0" marL="457200" rtl="0" algn="l">
              <a:lnSpc>
                <a:spcPct val="95000"/>
              </a:lnSpc>
              <a:spcBef>
                <a:spcPts val="0"/>
              </a:spcBef>
              <a:spcAft>
                <a:spcPts val="0"/>
              </a:spcAft>
              <a:buClr>
                <a:srgbClr val="4D5156"/>
              </a:buClr>
              <a:buSzPts val="1800"/>
              <a:buFont typeface="Caveat"/>
              <a:buChar char="●"/>
            </a:pPr>
            <a:r>
              <a:rPr lang="en" sz="1800">
                <a:solidFill>
                  <a:srgbClr val="4D5156"/>
                </a:solidFill>
                <a:highlight>
                  <a:srgbClr val="FFFFFF"/>
                </a:highlight>
                <a:latin typeface="Caveat"/>
                <a:ea typeface="Caveat"/>
                <a:cs typeface="Caveat"/>
                <a:sym typeface="Caveat"/>
              </a:rPr>
              <a:t>Bring a sense of beauty, reverence and love through an artistic approach</a:t>
            </a:r>
            <a:endParaRPr sz="1800">
              <a:solidFill>
                <a:srgbClr val="4D5156"/>
              </a:solidFill>
              <a:highlight>
                <a:srgbClr val="FFFFFF"/>
              </a:highlight>
              <a:latin typeface="Caveat"/>
              <a:ea typeface="Caveat"/>
              <a:cs typeface="Caveat"/>
              <a:sym typeface="Caveat"/>
            </a:endParaRPr>
          </a:p>
          <a:p>
            <a:pPr indent="-342900" lvl="0" marL="457200" rtl="0" algn="l">
              <a:lnSpc>
                <a:spcPct val="95000"/>
              </a:lnSpc>
              <a:spcBef>
                <a:spcPts val="0"/>
              </a:spcBef>
              <a:spcAft>
                <a:spcPts val="0"/>
              </a:spcAft>
              <a:buClr>
                <a:srgbClr val="4D5156"/>
              </a:buClr>
              <a:buSzPts val="1800"/>
              <a:buFont typeface="Caveat"/>
              <a:buChar char="●"/>
            </a:pPr>
            <a:r>
              <a:rPr lang="en" sz="1800">
                <a:solidFill>
                  <a:srgbClr val="000000"/>
                </a:solidFill>
                <a:highlight>
                  <a:srgbClr val="FFFFFF"/>
                </a:highlight>
                <a:latin typeface="Caveat"/>
                <a:ea typeface="Caveat"/>
                <a:cs typeface="Caveat"/>
                <a:sym typeface="Caveat"/>
              </a:rPr>
              <a:t>Cultivate independent thinking and imagination, and develop strength of will</a:t>
            </a:r>
            <a:endParaRPr sz="1800">
              <a:solidFill>
                <a:srgbClr val="4D5156"/>
              </a:solidFill>
              <a:highlight>
                <a:srgbClr val="FFFFFF"/>
              </a:highlight>
              <a:latin typeface="Caveat"/>
              <a:ea typeface="Caveat"/>
              <a:cs typeface="Caveat"/>
              <a:sym typeface="Caveat"/>
            </a:endParaRPr>
          </a:p>
          <a:p>
            <a:pPr indent="-342900" lvl="0" marL="457200" rtl="0" algn="l">
              <a:lnSpc>
                <a:spcPct val="95000"/>
              </a:lnSpc>
              <a:spcBef>
                <a:spcPts val="0"/>
              </a:spcBef>
              <a:spcAft>
                <a:spcPts val="0"/>
              </a:spcAft>
              <a:buClr>
                <a:srgbClr val="4D5156"/>
              </a:buClr>
              <a:buSzPts val="1800"/>
              <a:buFont typeface="Caveat"/>
              <a:buChar char="●"/>
            </a:pPr>
            <a:r>
              <a:rPr lang="en" sz="1800">
                <a:solidFill>
                  <a:srgbClr val="4D5156"/>
                </a:solidFill>
                <a:highlight>
                  <a:srgbClr val="FFFFFF"/>
                </a:highlight>
                <a:latin typeface="Caveat"/>
                <a:ea typeface="Caveat"/>
                <a:cs typeface="Caveat"/>
                <a:sym typeface="Caveat"/>
              </a:rPr>
              <a:t>Student created lesson books</a:t>
            </a:r>
            <a:endParaRPr sz="1800">
              <a:solidFill>
                <a:srgbClr val="4D5156"/>
              </a:solidFill>
              <a:highlight>
                <a:srgbClr val="FFFFFF"/>
              </a:highlight>
              <a:latin typeface="Caveat"/>
              <a:ea typeface="Caveat"/>
              <a:cs typeface="Caveat"/>
              <a:sym typeface="Caveat"/>
            </a:endParaRPr>
          </a:p>
          <a:p>
            <a:pPr indent="-342900" lvl="0" marL="457200" rtl="0" algn="l">
              <a:lnSpc>
                <a:spcPct val="95000"/>
              </a:lnSpc>
              <a:spcBef>
                <a:spcPts val="0"/>
              </a:spcBef>
              <a:spcAft>
                <a:spcPts val="0"/>
              </a:spcAft>
              <a:buClr>
                <a:srgbClr val="4D5156"/>
              </a:buClr>
              <a:buSzPts val="1800"/>
              <a:buFont typeface="Caveat"/>
              <a:buChar char="●"/>
            </a:pPr>
            <a:r>
              <a:rPr lang="en" sz="1800">
                <a:solidFill>
                  <a:srgbClr val="4D5156"/>
                </a:solidFill>
                <a:highlight>
                  <a:srgbClr val="FFFFFF"/>
                </a:highlight>
                <a:latin typeface="Caveat"/>
                <a:ea typeface="Caveat"/>
                <a:cs typeface="Caveat"/>
                <a:sym typeface="Caveat"/>
              </a:rPr>
              <a:t>Teacher training includes support of social- emotional learning</a:t>
            </a:r>
            <a:endParaRPr sz="1800">
              <a:solidFill>
                <a:srgbClr val="4D5156"/>
              </a:solidFill>
              <a:highlight>
                <a:srgbClr val="FFFFFF"/>
              </a:highlight>
              <a:latin typeface="Caveat"/>
              <a:ea typeface="Caveat"/>
              <a:cs typeface="Caveat"/>
              <a:sym typeface="Caveat"/>
            </a:endParaRPr>
          </a:p>
          <a:p>
            <a:pPr indent="-342900" lvl="0" marL="457200" rtl="0" algn="l">
              <a:lnSpc>
                <a:spcPct val="95000"/>
              </a:lnSpc>
              <a:spcBef>
                <a:spcPts val="0"/>
              </a:spcBef>
              <a:spcAft>
                <a:spcPts val="0"/>
              </a:spcAft>
              <a:buClr>
                <a:srgbClr val="4D5156"/>
              </a:buClr>
              <a:buSzPts val="1800"/>
              <a:buFont typeface="Caveat"/>
              <a:buChar char="●"/>
            </a:pPr>
            <a:r>
              <a:rPr lang="en" sz="1800">
                <a:solidFill>
                  <a:srgbClr val="4D5156"/>
                </a:solidFill>
                <a:highlight>
                  <a:srgbClr val="FFFFFF"/>
                </a:highlight>
                <a:latin typeface="Caveat"/>
                <a:ea typeface="Caveat"/>
                <a:cs typeface="Caveat"/>
                <a:sym typeface="Caveat"/>
              </a:rPr>
              <a:t>Teach out of freedom to meet child’s needs</a:t>
            </a:r>
            <a:endParaRPr sz="1800">
              <a:solidFill>
                <a:srgbClr val="4D5156"/>
              </a:solidFill>
              <a:highlight>
                <a:srgbClr val="FFFFFF"/>
              </a:highlight>
              <a:latin typeface="Caveat"/>
              <a:ea typeface="Caveat"/>
              <a:cs typeface="Caveat"/>
              <a:sym typeface="Caveat"/>
            </a:endParaRPr>
          </a:p>
          <a:p>
            <a:pPr indent="-342900" lvl="0" marL="457200" rtl="0" algn="l">
              <a:lnSpc>
                <a:spcPct val="95000"/>
              </a:lnSpc>
              <a:spcBef>
                <a:spcPts val="0"/>
              </a:spcBef>
              <a:spcAft>
                <a:spcPts val="0"/>
              </a:spcAft>
              <a:buClr>
                <a:srgbClr val="4D5156"/>
              </a:buClr>
              <a:buSzPts val="1800"/>
              <a:buFont typeface="Caveat"/>
              <a:buChar char="●"/>
            </a:pPr>
            <a:r>
              <a:rPr lang="en" sz="1800">
                <a:solidFill>
                  <a:srgbClr val="4D5156"/>
                </a:solidFill>
                <a:highlight>
                  <a:srgbClr val="FFFFFF"/>
                </a:highlight>
                <a:latin typeface="Caveat"/>
                <a:ea typeface="Caveat"/>
                <a:cs typeface="Caveat"/>
                <a:sym typeface="Caveat"/>
              </a:rPr>
              <a:t>Focus on “whole child” development: heart/head/hand</a:t>
            </a:r>
            <a:endParaRPr sz="1800">
              <a:solidFill>
                <a:srgbClr val="4D5156"/>
              </a:solidFill>
              <a:highlight>
                <a:srgbClr val="FFFFFF"/>
              </a:highlight>
              <a:latin typeface="Caveat"/>
              <a:ea typeface="Caveat"/>
              <a:cs typeface="Caveat"/>
              <a:sym typeface="Caveat"/>
            </a:endParaRPr>
          </a:p>
          <a:p>
            <a:pPr indent="0" lvl="0" marL="0" rtl="0" algn="l">
              <a:lnSpc>
                <a:spcPct val="95000"/>
              </a:lnSpc>
              <a:spcBef>
                <a:spcPts val="1200"/>
              </a:spcBef>
              <a:spcAft>
                <a:spcPts val="0"/>
              </a:spcAft>
              <a:buSzPts val="275"/>
              <a:buNone/>
            </a:pPr>
            <a:r>
              <a:t/>
            </a:r>
            <a:endParaRPr sz="1800">
              <a:solidFill>
                <a:srgbClr val="4D5156"/>
              </a:solidFill>
              <a:highlight>
                <a:srgbClr val="FFFFFF"/>
              </a:highlight>
              <a:latin typeface="Caveat"/>
              <a:ea typeface="Caveat"/>
              <a:cs typeface="Caveat"/>
              <a:sym typeface="Caveat"/>
            </a:endParaRPr>
          </a:p>
          <a:p>
            <a:pPr indent="0" lvl="0" marL="0" rtl="0" algn="l">
              <a:lnSpc>
                <a:spcPct val="95000"/>
              </a:lnSpc>
              <a:spcBef>
                <a:spcPts val="1200"/>
              </a:spcBef>
              <a:spcAft>
                <a:spcPts val="1200"/>
              </a:spcAft>
              <a:buSzPts val="275"/>
              <a:buNone/>
            </a:pPr>
            <a:r>
              <a:t/>
            </a:r>
            <a:endParaRPr sz="300">
              <a:solidFill>
                <a:srgbClr val="4D5156"/>
              </a:solidFill>
              <a:highlight>
                <a:srgbClr val="FFFFFF"/>
              </a:highlight>
              <a:latin typeface="Roboto"/>
              <a:ea typeface="Roboto"/>
              <a:cs typeface="Roboto"/>
              <a:sym typeface="Roboto"/>
            </a:endParaRPr>
          </a:p>
        </p:txBody>
      </p:sp>
      <p:pic>
        <p:nvPicPr>
          <p:cNvPr id="306" name="Google Shape;306;p17"/>
          <p:cNvPicPr preferRelativeResize="0"/>
          <p:nvPr/>
        </p:nvPicPr>
        <p:blipFill>
          <a:blip r:embed="rId3">
            <a:alphaModFix/>
          </a:blip>
          <a:stretch>
            <a:fillRect/>
          </a:stretch>
        </p:blipFill>
        <p:spPr>
          <a:xfrm>
            <a:off x="4679875" y="1371375"/>
            <a:ext cx="4258199" cy="28387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10" name="Shape 310"/>
        <p:cNvGrpSpPr/>
        <p:nvPr/>
      </p:nvGrpSpPr>
      <p:grpSpPr>
        <a:xfrm>
          <a:off x="0" y="0"/>
          <a:ext cx="0" cy="0"/>
          <a:chOff x="0" y="0"/>
          <a:chExt cx="0" cy="0"/>
        </a:xfrm>
      </p:grpSpPr>
      <p:sp>
        <p:nvSpPr>
          <p:cNvPr id="311" name="Google Shape;311;p18"/>
          <p:cNvSpPr txBox="1"/>
          <p:nvPr>
            <p:ph idx="1" type="body"/>
          </p:nvPr>
        </p:nvSpPr>
        <p:spPr>
          <a:xfrm>
            <a:off x="220325" y="84725"/>
            <a:ext cx="8601000" cy="488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1200"/>
              </a:spcBef>
              <a:spcAft>
                <a:spcPts val="0"/>
              </a:spcAft>
              <a:buNone/>
            </a:pPr>
            <a:r>
              <a:t/>
            </a:r>
            <a:endParaRPr sz="1400"/>
          </a:p>
          <a:p>
            <a:pPr indent="0" lvl="0" marL="0" rtl="0" algn="l">
              <a:spcBef>
                <a:spcPts val="1200"/>
              </a:spcBef>
              <a:spcAft>
                <a:spcPts val="0"/>
              </a:spcAft>
              <a:buNone/>
            </a:pPr>
            <a:r>
              <a:rPr lang="en" sz="1400"/>
              <a:t>Educating all aspects of the whole child in a developmentally or age appropriate way to meet </a:t>
            </a:r>
            <a:endParaRPr sz="1400"/>
          </a:p>
          <a:p>
            <a:pPr indent="0" lvl="0" marL="0" rtl="0" algn="ctr">
              <a:spcBef>
                <a:spcPts val="1200"/>
              </a:spcBef>
              <a:spcAft>
                <a:spcPts val="0"/>
              </a:spcAft>
              <a:buNone/>
            </a:pPr>
            <a:r>
              <a:rPr b="1" lang="en" sz="1700">
                <a:solidFill>
                  <a:srgbClr val="990000"/>
                </a:solidFill>
              </a:rPr>
              <a:t>Head, Heart, Hand</a:t>
            </a:r>
            <a:endParaRPr b="1" sz="1700">
              <a:solidFill>
                <a:srgbClr val="990000"/>
              </a:solidFill>
            </a:endParaRPr>
          </a:p>
          <a:p>
            <a:pPr indent="0" lvl="0" marL="0" rtl="0" algn="l">
              <a:spcBef>
                <a:spcPts val="1200"/>
              </a:spcBef>
              <a:spcAft>
                <a:spcPts val="1200"/>
              </a:spcAft>
              <a:buNone/>
            </a:pPr>
            <a:r>
              <a:t/>
            </a:r>
            <a:endParaRPr sz="14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15" name="Shape 315"/>
        <p:cNvGrpSpPr/>
        <p:nvPr/>
      </p:nvGrpSpPr>
      <p:grpSpPr>
        <a:xfrm>
          <a:off x="0" y="0"/>
          <a:ext cx="0" cy="0"/>
          <a:chOff x="0" y="0"/>
          <a:chExt cx="0" cy="0"/>
        </a:xfrm>
      </p:grpSpPr>
      <p:sp>
        <p:nvSpPr>
          <p:cNvPr id="316" name="Google Shape;316;p19"/>
          <p:cNvSpPr txBox="1"/>
          <p:nvPr>
            <p:ph idx="1" type="body"/>
          </p:nvPr>
        </p:nvSpPr>
        <p:spPr>
          <a:xfrm>
            <a:off x="220325" y="84725"/>
            <a:ext cx="8601000" cy="488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1200"/>
              </a:spcBef>
              <a:spcAft>
                <a:spcPts val="0"/>
              </a:spcAft>
              <a:buNone/>
            </a:pPr>
            <a:r>
              <a:rPr lang="en" sz="1400"/>
              <a:t>Educating all aspects of the whole child in a developmentally or age appropriate way to meet </a:t>
            </a:r>
            <a:endParaRPr sz="1400"/>
          </a:p>
          <a:p>
            <a:pPr indent="0" lvl="0" marL="0" rtl="0" algn="ctr">
              <a:spcBef>
                <a:spcPts val="1200"/>
              </a:spcBef>
              <a:spcAft>
                <a:spcPts val="0"/>
              </a:spcAft>
              <a:buNone/>
            </a:pPr>
            <a:r>
              <a:rPr b="1" lang="en" sz="1700">
                <a:solidFill>
                  <a:srgbClr val="990000"/>
                </a:solidFill>
              </a:rPr>
              <a:t>Head, Heart, Hand</a:t>
            </a:r>
            <a:endParaRPr b="1" sz="1700">
              <a:solidFill>
                <a:srgbClr val="990000"/>
              </a:solidFill>
            </a:endParaRPr>
          </a:p>
          <a:p>
            <a:pPr indent="0" lvl="0" marL="0" rtl="0" algn="ctr">
              <a:spcBef>
                <a:spcPts val="1200"/>
              </a:spcBef>
              <a:spcAft>
                <a:spcPts val="0"/>
              </a:spcAft>
              <a:buNone/>
            </a:pPr>
            <a:r>
              <a:t/>
            </a:r>
            <a:endParaRPr sz="1700">
              <a:solidFill>
                <a:srgbClr val="A61C00"/>
              </a:solidFill>
            </a:endParaRPr>
          </a:p>
          <a:p>
            <a:pPr indent="0" lvl="0" marL="0" rtl="0" algn="l">
              <a:spcBef>
                <a:spcPts val="1200"/>
              </a:spcBef>
              <a:spcAft>
                <a:spcPts val="0"/>
              </a:spcAft>
              <a:buNone/>
            </a:pPr>
            <a:r>
              <a:rPr lang="en" sz="1400"/>
              <a:t>In Waldorf Education we refer to these aspects as </a:t>
            </a:r>
            <a:endParaRPr sz="1400"/>
          </a:p>
          <a:p>
            <a:pPr indent="0" lvl="0" marL="0" rtl="0" algn="ctr">
              <a:spcBef>
                <a:spcPts val="1200"/>
              </a:spcBef>
              <a:spcAft>
                <a:spcPts val="0"/>
              </a:spcAft>
              <a:buNone/>
            </a:pPr>
            <a:r>
              <a:rPr b="1" lang="en" sz="1800">
                <a:solidFill>
                  <a:srgbClr val="990000"/>
                </a:solidFill>
              </a:rPr>
              <a:t>Thinking, Feeling, Willing</a:t>
            </a:r>
            <a:endParaRPr b="1" sz="1800">
              <a:solidFill>
                <a:srgbClr val="990000"/>
              </a:solidFill>
            </a:endParaRPr>
          </a:p>
          <a:p>
            <a:pPr indent="0" lvl="0" marL="0" rtl="0" algn="l">
              <a:spcBef>
                <a:spcPts val="1200"/>
              </a:spcBef>
              <a:spcAft>
                <a:spcPts val="1200"/>
              </a:spcAft>
              <a:buNone/>
            </a:pPr>
            <a:r>
              <a:t/>
            </a:r>
            <a:endParaRPr sz="14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20" name="Shape 320"/>
        <p:cNvGrpSpPr/>
        <p:nvPr/>
      </p:nvGrpSpPr>
      <p:grpSpPr>
        <a:xfrm>
          <a:off x="0" y="0"/>
          <a:ext cx="0" cy="0"/>
          <a:chOff x="0" y="0"/>
          <a:chExt cx="0" cy="0"/>
        </a:xfrm>
      </p:grpSpPr>
      <p:sp>
        <p:nvSpPr>
          <p:cNvPr id="321" name="Google Shape;321;p20"/>
          <p:cNvSpPr txBox="1"/>
          <p:nvPr>
            <p:ph idx="1" type="body"/>
          </p:nvPr>
        </p:nvSpPr>
        <p:spPr>
          <a:xfrm>
            <a:off x="220325" y="84725"/>
            <a:ext cx="8601000" cy="488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latin typeface="Arial"/>
              <a:ea typeface="Arial"/>
              <a:cs typeface="Arial"/>
              <a:sym typeface="Arial"/>
            </a:endParaRPr>
          </a:p>
          <a:p>
            <a:pPr indent="0" lvl="0" marL="0" rtl="0" algn="l">
              <a:spcBef>
                <a:spcPts val="1200"/>
              </a:spcBef>
              <a:spcAft>
                <a:spcPts val="0"/>
              </a:spcAft>
              <a:buNone/>
            </a:pPr>
            <a:r>
              <a:rPr lang="en" sz="1400"/>
              <a:t>Educating all aspects of the whole child in a developmentally or age appropriate way to meet </a:t>
            </a:r>
            <a:endParaRPr sz="1400"/>
          </a:p>
          <a:p>
            <a:pPr indent="0" lvl="0" marL="0" rtl="0" algn="ctr">
              <a:spcBef>
                <a:spcPts val="1200"/>
              </a:spcBef>
              <a:spcAft>
                <a:spcPts val="0"/>
              </a:spcAft>
              <a:buNone/>
            </a:pPr>
            <a:r>
              <a:rPr b="1" lang="en" sz="1700">
                <a:solidFill>
                  <a:srgbClr val="990000"/>
                </a:solidFill>
              </a:rPr>
              <a:t>Head, Heart, Hand</a:t>
            </a:r>
            <a:endParaRPr b="1" sz="1700">
              <a:solidFill>
                <a:srgbClr val="990000"/>
              </a:solidFill>
            </a:endParaRPr>
          </a:p>
          <a:p>
            <a:pPr indent="0" lvl="0" marL="0" rtl="0" algn="ctr">
              <a:spcBef>
                <a:spcPts val="1200"/>
              </a:spcBef>
              <a:spcAft>
                <a:spcPts val="0"/>
              </a:spcAft>
              <a:buNone/>
            </a:pPr>
            <a:r>
              <a:t/>
            </a:r>
            <a:endParaRPr sz="1700">
              <a:solidFill>
                <a:srgbClr val="A61C00"/>
              </a:solidFill>
            </a:endParaRPr>
          </a:p>
          <a:p>
            <a:pPr indent="0" lvl="0" marL="0" rtl="0" algn="l">
              <a:spcBef>
                <a:spcPts val="1200"/>
              </a:spcBef>
              <a:spcAft>
                <a:spcPts val="0"/>
              </a:spcAft>
              <a:buNone/>
            </a:pPr>
            <a:r>
              <a:rPr lang="en" sz="1400"/>
              <a:t>In Waldorf Education we refer to these aspects as </a:t>
            </a:r>
            <a:endParaRPr sz="1400"/>
          </a:p>
          <a:p>
            <a:pPr indent="0" lvl="0" marL="0" rtl="0" algn="ctr">
              <a:spcBef>
                <a:spcPts val="1200"/>
              </a:spcBef>
              <a:spcAft>
                <a:spcPts val="0"/>
              </a:spcAft>
              <a:buNone/>
            </a:pPr>
            <a:r>
              <a:rPr b="1" lang="en" sz="1800">
                <a:solidFill>
                  <a:srgbClr val="990000"/>
                </a:solidFill>
              </a:rPr>
              <a:t>Thinking, Feeling, Willing</a:t>
            </a:r>
            <a:endParaRPr b="1" sz="1800">
              <a:solidFill>
                <a:srgbClr val="990000"/>
              </a:solidFill>
            </a:endParaRPr>
          </a:p>
          <a:p>
            <a:pPr indent="0" lvl="0" marL="0" rtl="0" algn="ctr">
              <a:spcBef>
                <a:spcPts val="1200"/>
              </a:spcBef>
              <a:spcAft>
                <a:spcPts val="0"/>
              </a:spcAft>
              <a:buNone/>
            </a:pPr>
            <a:r>
              <a:t/>
            </a:r>
            <a:endParaRPr sz="1800">
              <a:solidFill>
                <a:srgbClr val="990000"/>
              </a:solidFill>
            </a:endParaRPr>
          </a:p>
          <a:p>
            <a:pPr indent="0" lvl="0" marL="0" rtl="0" algn="l">
              <a:spcBef>
                <a:spcPts val="1200"/>
              </a:spcBef>
              <a:spcAft>
                <a:spcPts val="0"/>
              </a:spcAft>
              <a:buNone/>
            </a:pPr>
            <a:r>
              <a:rPr lang="en" sz="1400"/>
              <a:t>In striving to meet all of these aspects in each and every lesson, the Waldorf teacher works out of the </a:t>
            </a:r>
            <a:endParaRPr sz="1400"/>
          </a:p>
          <a:p>
            <a:pPr indent="0" lvl="0" marL="0" rtl="0" algn="ctr">
              <a:spcBef>
                <a:spcPts val="1200"/>
              </a:spcBef>
              <a:spcAft>
                <a:spcPts val="0"/>
              </a:spcAft>
              <a:buNone/>
            </a:pPr>
            <a:r>
              <a:rPr b="1" lang="en" sz="1800">
                <a:solidFill>
                  <a:srgbClr val="990000"/>
                </a:solidFill>
              </a:rPr>
              <a:t>The Three-Fold Lesson Approach</a:t>
            </a:r>
            <a:endParaRPr b="1" sz="1800">
              <a:solidFill>
                <a:srgbClr val="990000"/>
              </a:solidFill>
            </a:endParaRPr>
          </a:p>
          <a:p>
            <a:pPr indent="0" lvl="0" marL="0" rtl="0" algn="l">
              <a:spcBef>
                <a:spcPts val="1200"/>
              </a:spcBef>
              <a:spcAft>
                <a:spcPts val="1200"/>
              </a:spcAft>
              <a:buNone/>
            </a:pPr>
            <a:r>
              <a:t/>
            </a:r>
            <a:endParaRPr sz="14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25" name="Shape 325"/>
        <p:cNvGrpSpPr/>
        <p:nvPr/>
      </p:nvGrpSpPr>
      <p:grpSpPr>
        <a:xfrm>
          <a:off x="0" y="0"/>
          <a:ext cx="0" cy="0"/>
          <a:chOff x="0" y="0"/>
          <a:chExt cx="0" cy="0"/>
        </a:xfrm>
      </p:grpSpPr>
      <p:sp>
        <p:nvSpPr>
          <p:cNvPr id="326" name="Google Shape;326;p21"/>
          <p:cNvSpPr txBox="1"/>
          <p:nvPr>
            <p:ph type="title"/>
          </p:nvPr>
        </p:nvSpPr>
        <p:spPr>
          <a:xfrm>
            <a:off x="1303800" y="694850"/>
            <a:ext cx="7030500" cy="2880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3000"/>
              <a:t>How do we bring this </a:t>
            </a:r>
            <a:endParaRPr sz="3000"/>
          </a:p>
          <a:p>
            <a:pPr indent="0" lvl="0" marL="0" rtl="0" algn="ctr">
              <a:spcBef>
                <a:spcPts val="0"/>
              </a:spcBef>
              <a:spcAft>
                <a:spcPts val="0"/>
              </a:spcAft>
              <a:buNone/>
            </a:pPr>
            <a:r>
              <a:rPr lang="en" sz="3000"/>
              <a:t>unique approac</a:t>
            </a:r>
            <a:r>
              <a:rPr lang="en" sz="3000"/>
              <a:t>h </a:t>
            </a:r>
            <a:endParaRPr sz="3000"/>
          </a:p>
          <a:p>
            <a:pPr indent="0" lvl="0" marL="0" rtl="0" algn="ctr">
              <a:spcBef>
                <a:spcPts val="0"/>
              </a:spcBef>
              <a:spcAft>
                <a:spcPts val="0"/>
              </a:spcAft>
              <a:buNone/>
            </a:pPr>
            <a:r>
              <a:rPr lang="en" sz="3000"/>
              <a:t>into the language classroom?</a:t>
            </a:r>
            <a:endParaRPr sz="3000"/>
          </a:p>
        </p:txBody>
      </p:sp>
      <p:sp>
        <p:nvSpPr>
          <p:cNvPr id="327" name="Google Shape;327;p21"/>
          <p:cNvSpPr txBox="1"/>
          <p:nvPr>
            <p:ph idx="1" type="body"/>
          </p:nvPr>
        </p:nvSpPr>
        <p:spPr>
          <a:xfrm>
            <a:off x="833075" y="2359550"/>
            <a:ext cx="7462500" cy="2232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sz="1600"/>
              <a:t>No matter which </a:t>
            </a:r>
            <a:r>
              <a:rPr lang="en" sz="1600"/>
              <a:t>of the wide variety of </a:t>
            </a:r>
            <a:r>
              <a:rPr lang="en" sz="1600"/>
              <a:t>languages taught in Waldorf schools……</a:t>
            </a:r>
            <a:endParaRPr sz="1600"/>
          </a:p>
          <a:p>
            <a:pPr indent="0" lvl="0" marL="0" rtl="0" algn="l">
              <a:spcBef>
                <a:spcPts val="1200"/>
              </a:spcBef>
              <a:spcAft>
                <a:spcPts val="120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